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90" r:id="rId4"/>
    <p:sldId id="258" r:id="rId5"/>
    <p:sldId id="282" r:id="rId6"/>
    <p:sldId id="272" r:id="rId7"/>
    <p:sldId id="259" r:id="rId8"/>
    <p:sldId id="260" r:id="rId9"/>
    <p:sldId id="261" r:id="rId10"/>
    <p:sldId id="276" r:id="rId11"/>
    <p:sldId id="287" r:id="rId12"/>
    <p:sldId id="262" r:id="rId13"/>
    <p:sldId id="284" r:id="rId14"/>
    <p:sldId id="263" r:id="rId15"/>
    <p:sldId id="264" r:id="rId16"/>
    <p:sldId id="265" r:id="rId17"/>
    <p:sldId id="277" r:id="rId18"/>
    <p:sldId id="285" r:id="rId19"/>
    <p:sldId id="266" r:id="rId20"/>
    <p:sldId id="289" r:id="rId21"/>
    <p:sldId id="267" r:id="rId22"/>
    <p:sldId id="281" r:id="rId23"/>
    <p:sldId id="286" r:id="rId24"/>
    <p:sldId id="268" r:id="rId25"/>
    <p:sldId id="288" r:id="rId26"/>
    <p:sldId id="275" r:id="rId27"/>
    <p:sldId id="280" r:id="rId28"/>
    <p:sldId id="278" r:id="rId29"/>
    <p:sldId id="279" r:id="rId3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2" d="100"/>
          <a:sy n="72" d="100"/>
        </p:scale>
        <p:origin x="-111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25D5B99-2847-48AF-990B-1970A6AF473A}" type="datetimeFigureOut">
              <a:rPr lang="fa-IR" smtClean="0"/>
              <a:t>1434/04/08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2C1E4F8-5E0D-4851-A841-A531246EC0B0}" type="slidenum">
              <a:rPr lang="fa-IR" smtClean="0"/>
              <a:t>‹#›</a:t>
            </a:fld>
            <a:endParaRPr lang="fa-IR"/>
          </a:p>
        </p:txBody>
      </p:sp>
    </p:spTree>
    <p:extLst>
      <p:ext uri="{BB962C8B-B14F-4D97-AF65-F5344CB8AC3E}">
        <p14:creationId xmlns:p14="http://schemas.microsoft.com/office/powerpoint/2010/main" val="1379025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25D5B99-2847-48AF-990B-1970A6AF473A}" type="datetimeFigureOut">
              <a:rPr lang="fa-IR" smtClean="0"/>
              <a:t>1434/04/08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2C1E4F8-5E0D-4851-A841-A531246EC0B0}" type="slidenum">
              <a:rPr lang="fa-IR" smtClean="0"/>
              <a:t>‹#›</a:t>
            </a:fld>
            <a:endParaRPr lang="fa-IR"/>
          </a:p>
        </p:txBody>
      </p:sp>
    </p:spTree>
    <p:extLst>
      <p:ext uri="{BB962C8B-B14F-4D97-AF65-F5344CB8AC3E}">
        <p14:creationId xmlns:p14="http://schemas.microsoft.com/office/powerpoint/2010/main" val="3102666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25D5B99-2847-48AF-990B-1970A6AF473A}" type="datetimeFigureOut">
              <a:rPr lang="fa-IR" smtClean="0"/>
              <a:t>1434/04/08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2C1E4F8-5E0D-4851-A841-A531246EC0B0}" type="slidenum">
              <a:rPr lang="fa-IR" smtClean="0"/>
              <a:t>‹#›</a:t>
            </a:fld>
            <a:endParaRPr lang="fa-IR"/>
          </a:p>
        </p:txBody>
      </p:sp>
    </p:spTree>
    <p:extLst>
      <p:ext uri="{BB962C8B-B14F-4D97-AF65-F5344CB8AC3E}">
        <p14:creationId xmlns:p14="http://schemas.microsoft.com/office/powerpoint/2010/main" val="123579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25D5B99-2847-48AF-990B-1970A6AF473A}" type="datetimeFigureOut">
              <a:rPr lang="fa-IR" smtClean="0"/>
              <a:t>1434/04/08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2C1E4F8-5E0D-4851-A841-A531246EC0B0}" type="slidenum">
              <a:rPr lang="fa-IR" smtClean="0"/>
              <a:t>‹#›</a:t>
            </a:fld>
            <a:endParaRPr lang="fa-IR"/>
          </a:p>
        </p:txBody>
      </p:sp>
    </p:spTree>
    <p:extLst>
      <p:ext uri="{BB962C8B-B14F-4D97-AF65-F5344CB8AC3E}">
        <p14:creationId xmlns:p14="http://schemas.microsoft.com/office/powerpoint/2010/main" val="133273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5D5B99-2847-48AF-990B-1970A6AF473A}" type="datetimeFigureOut">
              <a:rPr lang="fa-IR" smtClean="0"/>
              <a:t>1434/04/08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2C1E4F8-5E0D-4851-A841-A531246EC0B0}" type="slidenum">
              <a:rPr lang="fa-IR" smtClean="0"/>
              <a:t>‹#›</a:t>
            </a:fld>
            <a:endParaRPr lang="fa-IR"/>
          </a:p>
        </p:txBody>
      </p:sp>
    </p:spTree>
    <p:extLst>
      <p:ext uri="{BB962C8B-B14F-4D97-AF65-F5344CB8AC3E}">
        <p14:creationId xmlns:p14="http://schemas.microsoft.com/office/powerpoint/2010/main" val="30620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D25D5B99-2847-48AF-990B-1970A6AF473A}" type="datetimeFigureOut">
              <a:rPr lang="fa-IR" smtClean="0"/>
              <a:t>1434/04/08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2C1E4F8-5E0D-4851-A841-A531246EC0B0}" type="slidenum">
              <a:rPr lang="fa-IR" smtClean="0"/>
              <a:t>‹#›</a:t>
            </a:fld>
            <a:endParaRPr lang="fa-IR"/>
          </a:p>
        </p:txBody>
      </p:sp>
    </p:spTree>
    <p:extLst>
      <p:ext uri="{BB962C8B-B14F-4D97-AF65-F5344CB8AC3E}">
        <p14:creationId xmlns:p14="http://schemas.microsoft.com/office/powerpoint/2010/main" val="661668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D25D5B99-2847-48AF-990B-1970A6AF473A}" type="datetimeFigureOut">
              <a:rPr lang="fa-IR" smtClean="0"/>
              <a:t>1434/04/08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2C1E4F8-5E0D-4851-A841-A531246EC0B0}" type="slidenum">
              <a:rPr lang="fa-IR" smtClean="0"/>
              <a:t>‹#›</a:t>
            </a:fld>
            <a:endParaRPr lang="fa-IR"/>
          </a:p>
        </p:txBody>
      </p:sp>
    </p:spTree>
    <p:extLst>
      <p:ext uri="{BB962C8B-B14F-4D97-AF65-F5344CB8AC3E}">
        <p14:creationId xmlns:p14="http://schemas.microsoft.com/office/powerpoint/2010/main" val="320113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D25D5B99-2847-48AF-990B-1970A6AF473A}" type="datetimeFigureOut">
              <a:rPr lang="fa-IR" smtClean="0"/>
              <a:t>1434/04/08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2C1E4F8-5E0D-4851-A841-A531246EC0B0}" type="slidenum">
              <a:rPr lang="fa-IR" smtClean="0"/>
              <a:t>‹#›</a:t>
            </a:fld>
            <a:endParaRPr lang="fa-IR"/>
          </a:p>
        </p:txBody>
      </p:sp>
    </p:spTree>
    <p:extLst>
      <p:ext uri="{BB962C8B-B14F-4D97-AF65-F5344CB8AC3E}">
        <p14:creationId xmlns:p14="http://schemas.microsoft.com/office/powerpoint/2010/main" val="323345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D5B99-2847-48AF-990B-1970A6AF473A}" type="datetimeFigureOut">
              <a:rPr lang="fa-IR" smtClean="0"/>
              <a:t>1434/04/08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2C1E4F8-5E0D-4851-A841-A531246EC0B0}" type="slidenum">
              <a:rPr lang="fa-IR" smtClean="0"/>
              <a:t>‹#›</a:t>
            </a:fld>
            <a:endParaRPr lang="fa-IR"/>
          </a:p>
        </p:txBody>
      </p:sp>
    </p:spTree>
    <p:extLst>
      <p:ext uri="{BB962C8B-B14F-4D97-AF65-F5344CB8AC3E}">
        <p14:creationId xmlns:p14="http://schemas.microsoft.com/office/powerpoint/2010/main" val="3821312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D5B99-2847-48AF-990B-1970A6AF473A}" type="datetimeFigureOut">
              <a:rPr lang="fa-IR" smtClean="0"/>
              <a:t>1434/04/08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2C1E4F8-5E0D-4851-A841-A531246EC0B0}" type="slidenum">
              <a:rPr lang="fa-IR" smtClean="0"/>
              <a:t>‹#›</a:t>
            </a:fld>
            <a:endParaRPr lang="fa-IR"/>
          </a:p>
        </p:txBody>
      </p:sp>
    </p:spTree>
    <p:extLst>
      <p:ext uri="{BB962C8B-B14F-4D97-AF65-F5344CB8AC3E}">
        <p14:creationId xmlns:p14="http://schemas.microsoft.com/office/powerpoint/2010/main" val="245171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D5B99-2847-48AF-990B-1970A6AF473A}" type="datetimeFigureOut">
              <a:rPr lang="fa-IR" smtClean="0"/>
              <a:t>1434/04/08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2C1E4F8-5E0D-4851-A841-A531246EC0B0}" type="slidenum">
              <a:rPr lang="fa-IR" smtClean="0"/>
              <a:t>‹#›</a:t>
            </a:fld>
            <a:endParaRPr lang="fa-IR"/>
          </a:p>
        </p:txBody>
      </p:sp>
    </p:spTree>
    <p:extLst>
      <p:ext uri="{BB962C8B-B14F-4D97-AF65-F5344CB8AC3E}">
        <p14:creationId xmlns:p14="http://schemas.microsoft.com/office/powerpoint/2010/main" val="71203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5D5B99-2847-48AF-990B-1970A6AF473A}" type="datetimeFigureOut">
              <a:rPr lang="fa-IR" smtClean="0"/>
              <a:t>1434/04/08</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2C1E4F8-5E0D-4851-A841-A531246EC0B0}" type="slidenum">
              <a:rPr lang="fa-IR" smtClean="0"/>
              <a:t>‹#›</a:t>
            </a:fld>
            <a:endParaRPr lang="fa-IR"/>
          </a:p>
        </p:txBody>
      </p:sp>
    </p:spTree>
    <p:extLst>
      <p:ext uri="{BB962C8B-B14F-4D97-AF65-F5344CB8AC3E}">
        <p14:creationId xmlns:p14="http://schemas.microsoft.com/office/powerpoint/2010/main" val="184558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b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b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0"/>
            <a:ext cx="7772400" cy="1470025"/>
          </a:xfrm>
        </p:spPr>
        <p:txBody>
          <a:bodyPr/>
          <a:lstStyle/>
          <a:p>
            <a:r>
              <a:rPr lang="fa-IR" dirty="0" smtClean="0">
                <a:cs typeface="B Compset" pitchFamily="2" charset="-78"/>
              </a:rPr>
              <a:t>بسم الله الرحمن الرحيم</a:t>
            </a:r>
            <a:endParaRPr lang="fa-IR" dirty="0">
              <a:cs typeface="B Compset" pitchFamily="2" charset="-78"/>
            </a:endParaRPr>
          </a:p>
        </p:txBody>
      </p:sp>
      <p:sp>
        <p:nvSpPr>
          <p:cNvPr id="3" name="Subtitle 2"/>
          <p:cNvSpPr>
            <a:spLocks noGrp="1"/>
          </p:cNvSpPr>
          <p:nvPr>
            <p:ph type="subTitle" idx="1"/>
          </p:nvPr>
        </p:nvSpPr>
        <p:spPr>
          <a:xfrm>
            <a:off x="1371600" y="2348880"/>
            <a:ext cx="6400800" cy="3289920"/>
          </a:xfrm>
        </p:spPr>
        <p:txBody>
          <a:bodyPr>
            <a:normAutofit fontScale="92500" lnSpcReduction="10000"/>
          </a:bodyPr>
          <a:lstStyle/>
          <a:p>
            <a:r>
              <a:rPr lang="fa-IR" dirty="0" smtClean="0">
                <a:cs typeface="B Compset" pitchFamily="2" charset="-78"/>
              </a:rPr>
              <a:t>تاملي در</a:t>
            </a:r>
          </a:p>
          <a:p>
            <a:r>
              <a:rPr lang="fa-IR" dirty="0" smtClean="0">
                <a:cs typeface="B Compset" pitchFamily="2" charset="-78"/>
              </a:rPr>
              <a:t>چرا </a:t>
            </a:r>
            <a:r>
              <a:rPr lang="fa-IR" dirty="0" smtClean="0">
                <a:solidFill>
                  <a:schemeClr val="bg1">
                    <a:lumMod val="50000"/>
                  </a:schemeClr>
                </a:solidFill>
                <a:cs typeface="B Compset" pitchFamily="2" charset="-78"/>
              </a:rPr>
              <a:t>اين</a:t>
            </a:r>
            <a:r>
              <a:rPr lang="fa-IR" dirty="0" smtClean="0">
                <a:solidFill>
                  <a:srgbClr val="FF0000"/>
                </a:solidFill>
                <a:cs typeface="B Compset" pitchFamily="2" charset="-78"/>
              </a:rPr>
              <a:t> </a:t>
            </a:r>
            <a:r>
              <a:rPr lang="fa-IR" sz="6500" dirty="0" smtClean="0">
                <a:solidFill>
                  <a:srgbClr val="FF0000"/>
                </a:solidFill>
                <a:cs typeface="B Compset" pitchFamily="2" charset="-78"/>
              </a:rPr>
              <a:t>بيداري</a:t>
            </a:r>
          </a:p>
          <a:p>
            <a:r>
              <a:rPr lang="fa-IR" sz="5800" dirty="0" smtClean="0">
                <a:solidFill>
                  <a:srgbClr val="00B050"/>
                </a:solidFill>
                <a:cs typeface="B Compset" pitchFamily="2" charset="-78"/>
              </a:rPr>
              <a:t>اسلامي</a:t>
            </a:r>
            <a:r>
              <a:rPr lang="fa-IR" dirty="0" smtClean="0">
                <a:cs typeface="B Compset" pitchFamily="2" charset="-78"/>
              </a:rPr>
              <a:t> است؟</a:t>
            </a:r>
          </a:p>
          <a:p>
            <a:endParaRPr lang="fa-IR" dirty="0">
              <a:cs typeface="B Compset" pitchFamily="2" charset="-78"/>
            </a:endParaRPr>
          </a:p>
          <a:p>
            <a:r>
              <a:rPr lang="fa-IR" sz="800" dirty="0" smtClean="0">
                <a:cs typeface="B Compset" pitchFamily="2" charset="-78"/>
              </a:rPr>
              <a:t>تهيه: عليرضا كميلي</a:t>
            </a:r>
          </a:p>
          <a:p>
            <a:r>
              <a:rPr lang="fa-IR" sz="800" dirty="0" smtClean="0">
                <a:cs typeface="B Compset" pitchFamily="2" charset="-78"/>
              </a:rPr>
              <a:t>تنظيم آبان 1391</a:t>
            </a:r>
          </a:p>
        </p:txBody>
      </p:sp>
    </p:spTree>
    <p:extLst>
      <p:ext uri="{BB962C8B-B14F-4D97-AF65-F5344CB8AC3E}">
        <p14:creationId xmlns:p14="http://schemas.microsoft.com/office/powerpoint/2010/main" val="1629685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Compset" pitchFamily="2" charset="-78"/>
              </a:rPr>
              <a:t>تشكيل اسرائيل</a:t>
            </a:r>
            <a:endParaRPr lang="fa-IR" dirty="0">
              <a:cs typeface="B Compset" pitchFamily="2" charset="-78"/>
            </a:endParaRPr>
          </a:p>
        </p:txBody>
      </p:sp>
      <p:sp>
        <p:nvSpPr>
          <p:cNvPr id="3" name="Content Placeholder 2"/>
          <p:cNvSpPr>
            <a:spLocks noGrp="1"/>
          </p:cNvSpPr>
          <p:nvPr>
            <p:ph idx="1"/>
          </p:nvPr>
        </p:nvSpPr>
        <p:spPr/>
        <p:txBody>
          <a:bodyPr/>
          <a:lstStyle/>
          <a:p>
            <a:r>
              <a:rPr lang="fa-IR" dirty="0" smtClean="0">
                <a:cs typeface="B Compset" pitchFamily="2" charset="-78"/>
              </a:rPr>
              <a:t>تشكيل رژيم صهيونيستي با مديريت مستقيم</a:t>
            </a:r>
          </a:p>
          <a:p>
            <a:pPr marL="0" indent="0">
              <a:buNone/>
            </a:pPr>
            <a:r>
              <a:rPr lang="fa-IR" dirty="0" smtClean="0">
                <a:cs typeface="B Compset" pitchFamily="2" charset="-78"/>
              </a:rPr>
              <a:t>انگلستان در سال1948 موجي از دشمني مضاعف</a:t>
            </a:r>
          </a:p>
          <a:p>
            <a:pPr marL="0" indent="0">
              <a:buNone/>
            </a:pPr>
            <a:r>
              <a:rPr lang="fa-IR" dirty="0" smtClean="0">
                <a:cs typeface="B Compset" pitchFamily="2" charset="-78"/>
              </a:rPr>
              <a:t> با غرب را در كشورهاي اسلامي ايجاد كرد. </a:t>
            </a:r>
          </a:p>
          <a:p>
            <a:r>
              <a:rPr lang="fa-IR" dirty="0" smtClean="0">
                <a:cs typeface="B Compset" pitchFamily="2" charset="-78"/>
              </a:rPr>
              <a:t>ارتش قدرتمند اين رژيم خطري براي </a:t>
            </a:r>
          </a:p>
          <a:p>
            <a:pPr marL="0" indent="0">
              <a:buNone/>
            </a:pPr>
            <a:r>
              <a:rPr lang="fa-IR" smtClean="0">
                <a:cs typeface="B Compset" pitchFamily="2" charset="-78"/>
              </a:rPr>
              <a:t>تماميت ارضي </a:t>
            </a:r>
            <a:r>
              <a:rPr lang="fa-IR" dirty="0" smtClean="0">
                <a:cs typeface="B Compset" pitchFamily="2" charset="-78"/>
              </a:rPr>
              <a:t>كشورهاي همسايه محسوب مي‌شد. </a:t>
            </a:r>
          </a:p>
          <a:p>
            <a:r>
              <a:rPr lang="fa-IR" dirty="0" smtClean="0">
                <a:cs typeface="B Compset" pitchFamily="2" charset="-78"/>
              </a:rPr>
              <a:t>از آن پس، درگيري هاي متعددي بين اين رژيم با مصر، سوريه، لبنان و گروههاي فلسطيني صورت گرفت.</a:t>
            </a:r>
            <a:endParaRPr lang="fa-IR" dirty="0">
              <a:cs typeface="B Compset"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20688"/>
            <a:ext cx="2540000" cy="3352800"/>
          </a:xfrm>
          <a:prstGeom prst="rect">
            <a:avLst/>
          </a:prstGeom>
        </p:spPr>
      </p:pic>
    </p:spTree>
    <p:extLst>
      <p:ext uri="{BB962C8B-B14F-4D97-AF65-F5344CB8AC3E}">
        <p14:creationId xmlns:p14="http://schemas.microsoft.com/office/powerpoint/2010/main" val="4274951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596686"/>
            <a:ext cx="7679754" cy="5119836"/>
          </a:xfrm>
          <a:prstGeom prst="rect">
            <a:avLst/>
          </a:prstGeom>
        </p:spPr>
      </p:pic>
    </p:spTree>
    <p:extLst>
      <p:ext uri="{BB962C8B-B14F-4D97-AF65-F5344CB8AC3E}">
        <p14:creationId xmlns:p14="http://schemas.microsoft.com/office/powerpoint/2010/main" val="2686022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Compset" pitchFamily="2" charset="-78"/>
              </a:rPr>
              <a:t>رشد تدريجي جريانات اسلامگرا</a:t>
            </a:r>
            <a:endParaRPr lang="fa-IR" dirty="0">
              <a:cs typeface="B Compset" pitchFamily="2" charset="-78"/>
            </a:endParaRPr>
          </a:p>
        </p:txBody>
      </p:sp>
      <p:sp>
        <p:nvSpPr>
          <p:cNvPr id="3" name="Content Placeholder 2"/>
          <p:cNvSpPr>
            <a:spLocks noGrp="1"/>
          </p:cNvSpPr>
          <p:nvPr>
            <p:ph idx="1"/>
          </p:nvPr>
        </p:nvSpPr>
        <p:spPr/>
        <p:txBody>
          <a:bodyPr>
            <a:normAutofit/>
          </a:bodyPr>
          <a:lstStyle/>
          <a:p>
            <a:r>
              <a:rPr lang="fa-IR" dirty="0" smtClean="0">
                <a:cs typeface="B Compset" pitchFamily="2" charset="-78"/>
              </a:rPr>
              <a:t>در آن خلأ هويتي، چون هويت جوامع منطقه اسلامي بود، جريانات اسلامگرا گسترش يافتند.</a:t>
            </a:r>
          </a:p>
          <a:p>
            <a:r>
              <a:rPr lang="fa-IR" dirty="0" smtClean="0">
                <a:cs typeface="B Compset" pitchFamily="2" charset="-78"/>
              </a:rPr>
              <a:t>«اخوان المسلمين» با رهبري حسن البنا از 1928 بطور جدي فعاليت خود را آغاز كرد و در دو دهه رشد جدي يافت. </a:t>
            </a:r>
          </a:p>
          <a:p>
            <a:r>
              <a:rPr lang="fa-IR" dirty="0" smtClean="0">
                <a:cs typeface="B Compset" pitchFamily="2" charset="-78"/>
              </a:rPr>
              <a:t>رويكرد غالب در اين جريان اصلاحي، فرهنگي و تربيتي بود. </a:t>
            </a:r>
          </a:p>
          <a:p>
            <a:r>
              <a:rPr lang="fa-IR" dirty="0" smtClean="0">
                <a:cs typeface="B Compset" pitchFamily="2" charset="-78"/>
              </a:rPr>
              <a:t>اين جريان به سرعت در اكثر كشورها تكثير شد. </a:t>
            </a:r>
          </a:p>
          <a:p>
            <a:r>
              <a:rPr lang="fa-IR" dirty="0" smtClean="0">
                <a:cs typeface="B Compset" pitchFamily="2" charset="-78"/>
              </a:rPr>
              <a:t>مخالفت با نفوذ استعمار غربي و تاكيد بر اجراي شريعت، محور مطالبات اين جريانات بود.</a:t>
            </a:r>
          </a:p>
          <a:p>
            <a:endParaRPr lang="fa-IR" dirty="0">
              <a:cs typeface="B Compset" pitchFamily="2" charset="-78"/>
            </a:endParaRPr>
          </a:p>
        </p:txBody>
      </p:sp>
    </p:spTree>
    <p:extLst>
      <p:ext uri="{BB962C8B-B14F-4D97-AF65-F5344CB8AC3E}">
        <p14:creationId xmlns:p14="http://schemas.microsoft.com/office/powerpoint/2010/main" val="1473618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332656"/>
            <a:ext cx="7742333" cy="5930627"/>
          </a:xfrm>
        </p:spPr>
      </p:pic>
    </p:spTree>
    <p:extLst>
      <p:ext uri="{BB962C8B-B14F-4D97-AF65-F5344CB8AC3E}">
        <p14:creationId xmlns:p14="http://schemas.microsoft.com/office/powerpoint/2010/main" val="3973938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Compset" pitchFamily="2" charset="-78"/>
              </a:rPr>
              <a:t>رشد ناسيوناليزم</a:t>
            </a:r>
            <a:endParaRPr lang="fa-IR" dirty="0">
              <a:cs typeface="B Compset" pitchFamily="2" charset="-78"/>
            </a:endParaRPr>
          </a:p>
        </p:txBody>
      </p:sp>
      <p:sp>
        <p:nvSpPr>
          <p:cNvPr id="3" name="Content Placeholder 2"/>
          <p:cNvSpPr>
            <a:spLocks noGrp="1"/>
          </p:cNvSpPr>
          <p:nvPr>
            <p:ph idx="1"/>
          </p:nvPr>
        </p:nvSpPr>
        <p:spPr/>
        <p:txBody>
          <a:bodyPr>
            <a:normAutofit lnSpcReduction="10000"/>
          </a:bodyPr>
          <a:lstStyle/>
          <a:p>
            <a:r>
              <a:rPr lang="fa-IR" dirty="0" smtClean="0">
                <a:cs typeface="B Compset" pitchFamily="2" charset="-78"/>
              </a:rPr>
              <a:t>در تركيه، آتاتورك با نگرش «پان تركيسم» در ايران، پهلوي‌ها با نگرش «پان ايرانيسم» و در كشورهاي عربي خصوصاً پس از روي كار آمدن جمال عبدالناصر در مصر جريان «پان عربيسم» رشد كرد. </a:t>
            </a:r>
          </a:p>
          <a:p>
            <a:r>
              <a:rPr lang="fa-IR" dirty="0" smtClean="0">
                <a:cs typeface="B Compset" pitchFamily="2" charset="-78"/>
              </a:rPr>
              <a:t>محور جريانات پان عربيست، ضديت با اسرائيل بعنوان اشغالگر برخي از سرزمينهاي عربي بود. جنگ 1956 ناصر با همكاري شوروي و شكست دادن اسرائيل، انگليس و فرانسه اين جريان را به جريان پيشتاز بدل كرد. </a:t>
            </a:r>
          </a:p>
          <a:p>
            <a:r>
              <a:rPr lang="fa-IR" dirty="0" smtClean="0">
                <a:cs typeface="B Compset" pitchFamily="2" charset="-78"/>
              </a:rPr>
              <a:t>پس از اين واقعه، بتدريج استعمار سنتي از كشورها برچيده شد.</a:t>
            </a:r>
            <a:endParaRPr lang="fa-IR" dirty="0">
              <a:cs typeface="B Compset" pitchFamily="2" charset="-78"/>
            </a:endParaRPr>
          </a:p>
        </p:txBody>
      </p:sp>
    </p:spTree>
    <p:extLst>
      <p:ext uri="{BB962C8B-B14F-4D97-AF65-F5344CB8AC3E}">
        <p14:creationId xmlns:p14="http://schemas.microsoft.com/office/powerpoint/2010/main" val="2829051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Compset" pitchFamily="2" charset="-78"/>
              </a:rPr>
              <a:t>ادامه گسترش جريان ملي‌گرا</a:t>
            </a:r>
            <a:endParaRPr lang="fa-IR" dirty="0">
              <a:cs typeface="B Compset" pitchFamily="2" charset="-78"/>
            </a:endParaRPr>
          </a:p>
        </p:txBody>
      </p:sp>
      <p:sp>
        <p:nvSpPr>
          <p:cNvPr id="3" name="Content Placeholder 2"/>
          <p:cNvSpPr>
            <a:spLocks noGrp="1"/>
          </p:cNvSpPr>
          <p:nvPr>
            <p:ph idx="1"/>
          </p:nvPr>
        </p:nvSpPr>
        <p:spPr/>
        <p:txBody>
          <a:bodyPr>
            <a:normAutofit lnSpcReduction="10000"/>
          </a:bodyPr>
          <a:lstStyle/>
          <a:p>
            <a:r>
              <a:rPr lang="fa-IR" dirty="0" smtClean="0">
                <a:cs typeface="B Compset" pitchFamily="2" charset="-78"/>
              </a:rPr>
              <a:t>انقلاب الجزاير از 1954 آغاز شد و نهايتاً با بيش از يك ميليون شهيد عليه استعمار خونريز فرانسه در 1962 به پيروزي رسيد. </a:t>
            </a:r>
          </a:p>
          <a:p>
            <a:r>
              <a:rPr lang="fa-IR" dirty="0" smtClean="0">
                <a:cs typeface="B Compset" pitchFamily="2" charset="-78"/>
              </a:rPr>
              <a:t>سال 1958 در عراق، اين جريان، طي يك كودتا، حكومت هاشمي‌هاي وابسته به انگلستان را بركنار كرد.</a:t>
            </a:r>
          </a:p>
          <a:p>
            <a:r>
              <a:rPr lang="fa-IR" dirty="0" smtClean="0">
                <a:cs typeface="B Compset" pitchFamily="2" charset="-78"/>
              </a:rPr>
              <a:t>در سوريه، اين جريان، با استفاده از محبوبيت ناصر روي كار آمد و «جمهوري متحد عربي» تشكيل شد كه طي آن ناصر رئيس جمهور مشترك مصر و سوريه شد.</a:t>
            </a:r>
          </a:p>
          <a:p>
            <a:r>
              <a:rPr lang="fa-IR" dirty="0" smtClean="0">
                <a:cs typeface="B Compset" pitchFamily="2" charset="-78"/>
              </a:rPr>
              <a:t>به جز ايران، ‌تونس و عربستان ساير كشورهاي منطقه، وابسته به بلوك شرق شدند.</a:t>
            </a:r>
            <a:endParaRPr lang="fa-IR" dirty="0">
              <a:cs typeface="B Compset" pitchFamily="2" charset="-78"/>
            </a:endParaRPr>
          </a:p>
        </p:txBody>
      </p:sp>
    </p:spTree>
    <p:extLst>
      <p:ext uri="{BB962C8B-B14F-4D97-AF65-F5344CB8AC3E}">
        <p14:creationId xmlns:p14="http://schemas.microsoft.com/office/powerpoint/2010/main" val="2750939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Compset" pitchFamily="2" charset="-78"/>
              </a:rPr>
              <a:t>افول ناسيوناليزم و رشد اسلامگرايي</a:t>
            </a:r>
            <a:endParaRPr lang="fa-IR" dirty="0">
              <a:cs typeface="B Compset" pitchFamily="2" charset="-78"/>
            </a:endParaRPr>
          </a:p>
        </p:txBody>
      </p:sp>
      <p:sp>
        <p:nvSpPr>
          <p:cNvPr id="3" name="Content Placeholder 2"/>
          <p:cNvSpPr>
            <a:spLocks noGrp="1"/>
          </p:cNvSpPr>
          <p:nvPr>
            <p:ph idx="1"/>
          </p:nvPr>
        </p:nvSpPr>
        <p:spPr/>
        <p:txBody>
          <a:bodyPr>
            <a:normAutofit/>
          </a:bodyPr>
          <a:lstStyle/>
          <a:p>
            <a:r>
              <a:rPr lang="fa-IR" dirty="0" smtClean="0">
                <a:cs typeface="B Compset" pitchFamily="2" charset="-78"/>
              </a:rPr>
              <a:t>اسلامگراها گرچه در جنگ عليه اسرائيل با ناصريستها همكاري كردند ولي مخالف بي‌ديني اين جريان بودند.</a:t>
            </a:r>
          </a:p>
          <a:p>
            <a:r>
              <a:rPr lang="fa-IR" dirty="0" smtClean="0">
                <a:cs typeface="B Compset" pitchFamily="2" charset="-78"/>
              </a:rPr>
              <a:t>ناصر در 1965 سيد قطب را اعدام كرد!</a:t>
            </a:r>
          </a:p>
          <a:p>
            <a:r>
              <a:rPr lang="fa-IR" dirty="0" smtClean="0">
                <a:cs typeface="B Compset" pitchFamily="2" charset="-78"/>
              </a:rPr>
              <a:t>با شكست ناصر در جنگ شش روزه در </a:t>
            </a:r>
          </a:p>
          <a:p>
            <a:pPr marL="0" indent="0">
              <a:buNone/>
            </a:pPr>
            <a:r>
              <a:rPr lang="fa-IR" dirty="0" smtClean="0">
                <a:cs typeface="B Compset" pitchFamily="2" charset="-78"/>
              </a:rPr>
              <a:t>سال 1967 آبروي اين جريان از ميان رفت!</a:t>
            </a:r>
          </a:p>
          <a:p>
            <a:r>
              <a:rPr lang="fa-IR" dirty="0" smtClean="0">
                <a:cs typeface="B Compset" pitchFamily="2" charset="-78"/>
              </a:rPr>
              <a:t>پس از آنكه </a:t>
            </a:r>
            <a:r>
              <a:rPr lang="fa-IR" dirty="0" smtClean="0">
                <a:solidFill>
                  <a:srgbClr val="FF0000"/>
                </a:solidFill>
                <a:cs typeface="B Compset" pitchFamily="2" charset="-78"/>
              </a:rPr>
              <a:t>رقباي اروپايي و ملي‌گرا </a:t>
            </a:r>
          </a:p>
          <a:p>
            <a:pPr marL="0" indent="0">
              <a:buNone/>
            </a:pPr>
            <a:r>
              <a:rPr lang="fa-IR" dirty="0" smtClean="0">
                <a:cs typeface="B Compset" pitchFamily="2" charset="-78"/>
              </a:rPr>
              <a:t>حذف شدند، جريان اسلامگرا شروع به رشد جدي كرد.</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2544741"/>
            <a:ext cx="3024336" cy="2036387"/>
          </a:xfrm>
          <a:prstGeom prst="rect">
            <a:avLst/>
          </a:prstGeom>
        </p:spPr>
      </p:pic>
    </p:spTree>
    <p:extLst>
      <p:ext uri="{BB962C8B-B14F-4D97-AF65-F5344CB8AC3E}">
        <p14:creationId xmlns:p14="http://schemas.microsoft.com/office/powerpoint/2010/main" val="2799863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Compset" pitchFamily="2" charset="-78"/>
              </a:rPr>
              <a:t>تحركات اسرائيلي</a:t>
            </a:r>
            <a:endParaRPr lang="fa-IR" dirty="0">
              <a:cs typeface="B Compset" pitchFamily="2" charset="-78"/>
            </a:endParaRPr>
          </a:p>
        </p:txBody>
      </p:sp>
      <p:sp>
        <p:nvSpPr>
          <p:cNvPr id="3" name="Content Placeholder 2"/>
          <p:cNvSpPr>
            <a:spLocks noGrp="1"/>
          </p:cNvSpPr>
          <p:nvPr>
            <p:ph idx="1"/>
          </p:nvPr>
        </p:nvSpPr>
        <p:spPr/>
        <p:txBody>
          <a:bodyPr>
            <a:normAutofit fontScale="92500" lnSpcReduction="10000"/>
          </a:bodyPr>
          <a:lstStyle/>
          <a:p>
            <a:r>
              <a:rPr lang="fa-IR" dirty="0" smtClean="0">
                <a:cs typeface="B Compset" pitchFamily="2" charset="-78"/>
              </a:rPr>
              <a:t>در 1973 سوريه و مصر به اسرائيل حمله مجددي كردند. (جنگ رمضان) كه </a:t>
            </a:r>
            <a:r>
              <a:rPr lang="fa-IR" dirty="0" smtClean="0">
                <a:cs typeface="B Compset" pitchFamily="2" charset="-78"/>
              </a:rPr>
              <a:t>بدليل عدم همراهي جدي مصر، </a:t>
            </a:r>
            <a:r>
              <a:rPr lang="fa-IR" dirty="0" smtClean="0">
                <a:cs typeface="B Compset" pitchFamily="2" charset="-78"/>
              </a:rPr>
              <a:t>سوريه در آن ضربات سختي خورد.</a:t>
            </a:r>
          </a:p>
          <a:p>
            <a:r>
              <a:rPr lang="fa-IR" dirty="0" smtClean="0">
                <a:cs typeface="B Compset" pitchFamily="2" charset="-78"/>
              </a:rPr>
              <a:t>در 1974 و 1975 درگيري‌هاي داخلي لبنان و درگيري سوريه و لبنان ايجاد شد. </a:t>
            </a:r>
          </a:p>
          <a:p>
            <a:r>
              <a:rPr lang="fa-IR" dirty="0" smtClean="0">
                <a:cs typeface="B Compset" pitchFamily="2" charset="-78"/>
              </a:rPr>
              <a:t>كرانه باختري رود اردن و جنوب </a:t>
            </a:r>
            <a:r>
              <a:rPr lang="fa-IR" dirty="0">
                <a:cs typeface="B Compset" pitchFamily="2" charset="-78"/>
              </a:rPr>
              <a:t>لبنان توسط اسرائيلي‌ها تسخير شدند. </a:t>
            </a:r>
          </a:p>
          <a:p>
            <a:r>
              <a:rPr lang="fa-IR" dirty="0">
                <a:cs typeface="B Compset" pitchFamily="2" charset="-78"/>
              </a:rPr>
              <a:t>سادات كه اداي اسلامگرايي را در مي‌آورد عملاً به آمريكا و اسرائيل نزديك شد و در 1978 كمپ ديويد را امضاء كرد كه آغاز صلح رسمي </a:t>
            </a:r>
            <a:r>
              <a:rPr lang="fa-IR" dirty="0" smtClean="0">
                <a:cs typeface="B Compset" pitchFamily="2" charset="-78"/>
              </a:rPr>
              <a:t>و همراهي عربها با </a:t>
            </a:r>
            <a:r>
              <a:rPr lang="fa-IR" dirty="0">
                <a:cs typeface="B Compset" pitchFamily="2" charset="-78"/>
              </a:rPr>
              <a:t>اسرائيل بود!</a:t>
            </a:r>
          </a:p>
          <a:p>
            <a:endParaRPr lang="fa-IR" dirty="0">
              <a:cs typeface="B Compset" pitchFamily="2" charset="-78"/>
            </a:endParaRPr>
          </a:p>
        </p:txBody>
      </p:sp>
    </p:spTree>
    <p:extLst>
      <p:ext uri="{BB962C8B-B14F-4D97-AF65-F5344CB8AC3E}">
        <p14:creationId xmlns:p14="http://schemas.microsoft.com/office/powerpoint/2010/main" val="3295791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5196"/>
          <a:stretch/>
        </p:blipFill>
        <p:spPr>
          <a:xfrm>
            <a:off x="651498" y="767274"/>
            <a:ext cx="7736926" cy="5109998"/>
          </a:xfrm>
        </p:spPr>
      </p:pic>
    </p:spTree>
    <p:extLst>
      <p:ext uri="{BB962C8B-B14F-4D97-AF65-F5344CB8AC3E}">
        <p14:creationId xmlns:p14="http://schemas.microsoft.com/office/powerpoint/2010/main" val="749694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Compset" pitchFamily="2" charset="-78"/>
              </a:rPr>
              <a:t>سيطره اسلامگرايي</a:t>
            </a:r>
            <a:endParaRPr lang="fa-IR" dirty="0">
              <a:cs typeface="B Compset" pitchFamily="2" charset="-78"/>
            </a:endParaRPr>
          </a:p>
        </p:txBody>
      </p:sp>
      <p:sp>
        <p:nvSpPr>
          <p:cNvPr id="3" name="Content Placeholder 2"/>
          <p:cNvSpPr>
            <a:spLocks noGrp="1"/>
          </p:cNvSpPr>
          <p:nvPr>
            <p:ph idx="1"/>
          </p:nvPr>
        </p:nvSpPr>
        <p:spPr/>
        <p:txBody>
          <a:bodyPr>
            <a:normAutofit lnSpcReduction="10000"/>
          </a:bodyPr>
          <a:lstStyle/>
          <a:p>
            <a:r>
              <a:rPr lang="fa-IR" dirty="0" smtClean="0">
                <a:cs typeface="B Compset" pitchFamily="2" charset="-78"/>
              </a:rPr>
              <a:t>سال 1979 با ظهور انقلاب اسلامي در ايران، اميد به امكان تحقق حكومت اسلامي در جريانات اسلامي فزوني يافت و اقدامات متعددي در جهان اسلام صورت گرفت. </a:t>
            </a:r>
          </a:p>
          <a:p>
            <a:r>
              <a:rPr lang="fa-IR" dirty="0" smtClean="0">
                <a:cs typeface="B Compset" pitchFamily="2" charset="-78"/>
              </a:rPr>
              <a:t>با تحقق انقلاب در كشوري كه ژاندارم آمريكا در منطقه بود، ابهت آمريكا در منطقه شكست و با فتح لانه جاسوسي و موفقيت در جنگ تحميلي اين چرخه تكميل شد.</a:t>
            </a:r>
          </a:p>
          <a:p>
            <a:r>
              <a:rPr lang="fa-IR" dirty="0" smtClean="0">
                <a:cs typeface="B Compset" pitchFamily="2" charset="-78"/>
              </a:rPr>
              <a:t>همزمان، شوروي به افغانستان حمله كرد كه منجر به پيروزي «عرب‌افغان‌ها» و شكستن ابهت شوروي شد</a:t>
            </a:r>
            <a:r>
              <a:rPr lang="fa-IR" dirty="0" smtClean="0">
                <a:cs typeface="B Compset" pitchFamily="2" charset="-78"/>
              </a:rPr>
              <a:t>. بعدها القاعده از بخشي از اين جريان منشعب شد.</a:t>
            </a:r>
            <a:endParaRPr lang="fa-IR" dirty="0" smtClean="0">
              <a:cs typeface="B Compset" pitchFamily="2" charset="-78"/>
            </a:endParaRPr>
          </a:p>
          <a:p>
            <a:endParaRPr lang="fa-IR" dirty="0">
              <a:cs typeface="B Compset" pitchFamily="2" charset="-78"/>
            </a:endParaRPr>
          </a:p>
        </p:txBody>
      </p:sp>
    </p:spTree>
    <p:extLst>
      <p:ext uri="{BB962C8B-B14F-4D97-AF65-F5344CB8AC3E}">
        <p14:creationId xmlns:p14="http://schemas.microsoft.com/office/powerpoint/2010/main" val="1289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Compset" pitchFamily="2" charset="-78"/>
              </a:rPr>
              <a:t>مقدمه...</a:t>
            </a:r>
            <a:endParaRPr lang="fa-IR" dirty="0">
              <a:cs typeface="B Compset" pitchFamily="2" charset="-78"/>
            </a:endParaRPr>
          </a:p>
        </p:txBody>
      </p:sp>
      <p:sp>
        <p:nvSpPr>
          <p:cNvPr id="3" name="Content Placeholder 2"/>
          <p:cNvSpPr>
            <a:spLocks noGrp="1"/>
          </p:cNvSpPr>
          <p:nvPr>
            <p:ph idx="1"/>
          </p:nvPr>
        </p:nvSpPr>
        <p:spPr/>
        <p:txBody>
          <a:bodyPr>
            <a:normAutofit lnSpcReduction="10000"/>
          </a:bodyPr>
          <a:lstStyle/>
          <a:p>
            <a:r>
              <a:rPr lang="fa-IR" sz="3000" dirty="0" smtClean="0">
                <a:cs typeface="B Compset" pitchFamily="2" charset="-78"/>
              </a:rPr>
              <a:t>متاسفانه تحليل‌هاي فعلي تحولات منطقه عمدتاً از دو لايه «معرفتي» و «تاريخي» خالي‌اند لذا دور از واقع مي‌نمايند و مبتني بر چند «خبر» پايه‌گذاري مي‌شوند!</a:t>
            </a:r>
          </a:p>
          <a:p>
            <a:r>
              <a:rPr lang="fa-IR" sz="3000" dirty="0" smtClean="0">
                <a:cs typeface="B Compset" pitchFamily="2" charset="-78"/>
              </a:rPr>
              <a:t>فهم تحولات اخير و شناخت جريانات و مواضع‌ آنها بدون دانستن تاريخچه آنها و خاستگاههاي فكري‌شان ميسور نيست.</a:t>
            </a:r>
          </a:p>
          <a:p>
            <a:r>
              <a:rPr lang="fa-IR" sz="3000" dirty="0" smtClean="0">
                <a:cs typeface="B Compset" pitchFamily="2" charset="-78"/>
              </a:rPr>
              <a:t>اينكه چرا اين بيداري «اسلامي» است فارغ از استناد به سخنان رهبر انقلاب بايد مبتني بر تحليل‌هاي نظري بشود.</a:t>
            </a:r>
          </a:p>
          <a:p>
            <a:r>
              <a:rPr lang="fa-IR" sz="3000" dirty="0" smtClean="0">
                <a:solidFill>
                  <a:srgbClr val="FF0000"/>
                </a:solidFill>
                <a:cs typeface="B Compset" pitchFamily="2" charset="-78"/>
              </a:rPr>
              <a:t>لذا با دو دليل به اثبات مي‌پردازيم: </a:t>
            </a:r>
          </a:p>
          <a:p>
            <a:pPr marL="0" indent="0">
              <a:buNone/>
            </a:pPr>
            <a:r>
              <a:rPr lang="fa-IR" sz="3000" dirty="0" smtClean="0">
                <a:solidFill>
                  <a:srgbClr val="FF0000"/>
                </a:solidFill>
                <a:cs typeface="B Compset" pitchFamily="2" charset="-78"/>
              </a:rPr>
              <a:t>		«تحليل تاريخي» و «تحليل علّي انقلاب‌ها»</a:t>
            </a:r>
            <a:endParaRPr lang="fa-IR" sz="3000" dirty="0">
              <a:solidFill>
                <a:srgbClr val="FF0000"/>
              </a:solidFill>
              <a:cs typeface="B Compset" pitchFamily="2" charset="-78"/>
            </a:endParaRPr>
          </a:p>
        </p:txBody>
      </p:sp>
    </p:spTree>
    <p:extLst>
      <p:ext uri="{BB962C8B-B14F-4D97-AF65-F5344CB8AC3E}">
        <p14:creationId xmlns:p14="http://schemas.microsoft.com/office/powerpoint/2010/main" val="3067422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Compset" pitchFamily="2" charset="-78"/>
              </a:rPr>
              <a:t>ظهور جريانات اسلامگرا</a:t>
            </a:r>
            <a:endParaRPr lang="fa-IR" dirty="0">
              <a:cs typeface="B Compset" pitchFamily="2" charset="-78"/>
            </a:endParaRPr>
          </a:p>
        </p:txBody>
      </p:sp>
      <p:sp>
        <p:nvSpPr>
          <p:cNvPr id="3" name="Content Placeholder 2"/>
          <p:cNvSpPr>
            <a:spLocks noGrp="1"/>
          </p:cNvSpPr>
          <p:nvPr>
            <p:ph idx="1"/>
          </p:nvPr>
        </p:nvSpPr>
        <p:spPr/>
        <p:txBody>
          <a:bodyPr>
            <a:normAutofit fontScale="92500" lnSpcReduction="20000"/>
          </a:bodyPr>
          <a:lstStyle/>
          <a:p>
            <a:r>
              <a:rPr lang="fa-IR" dirty="0">
                <a:cs typeface="B Compset" pitchFamily="2" charset="-78"/>
              </a:rPr>
              <a:t>علامه محمدباقر صدر عليه رژيم بعثي عراق قيام كرد كه سركوب و كشته شد.</a:t>
            </a:r>
          </a:p>
          <a:p>
            <a:r>
              <a:rPr lang="fa-IR" dirty="0" smtClean="0">
                <a:cs typeface="B Compset" pitchFamily="2" charset="-78"/>
              </a:rPr>
              <a:t>در تركيه، حزب اسلامگراي نجم‌الدين اربكان قدرت يافت تا اينكه به روي كارآمدن او منجر شد.</a:t>
            </a:r>
          </a:p>
          <a:p>
            <a:r>
              <a:rPr lang="fa-IR" dirty="0" smtClean="0">
                <a:cs typeface="B Compset" pitchFamily="2" charset="-78"/>
              </a:rPr>
              <a:t> 1979 جهيمان العتيبي، براي برپايي اسلام، كعبه را به تسخير خود در آورد و ادعاي مهدويت كرد.</a:t>
            </a:r>
          </a:p>
          <a:p>
            <a:r>
              <a:rPr lang="fa-IR" dirty="0" smtClean="0">
                <a:cs typeface="B Compset" pitchFamily="2" charset="-78"/>
              </a:rPr>
              <a:t>1988 در الجزاير، جبهه نجات اسلامي الجزاير تشكيل شد كه در انتخابات نيز پيروز گرديد ولي ابطال شد!</a:t>
            </a:r>
          </a:p>
          <a:p>
            <a:r>
              <a:rPr lang="fa-IR" dirty="0" smtClean="0">
                <a:cs typeface="B Compset" pitchFamily="2" charset="-78"/>
              </a:rPr>
              <a:t>در بحرين، اعتراضات مردمي گسترش يافت كه سركوب شد. </a:t>
            </a:r>
          </a:p>
          <a:p>
            <a:r>
              <a:rPr lang="fa-IR" dirty="0" smtClean="0">
                <a:cs typeface="B Compset" pitchFamily="2" charset="-78"/>
              </a:rPr>
              <a:t>و...</a:t>
            </a:r>
            <a:endParaRPr lang="fa-IR" dirty="0">
              <a:cs typeface="B Compset" pitchFamily="2" charset="-78"/>
            </a:endParaRPr>
          </a:p>
        </p:txBody>
      </p:sp>
    </p:spTree>
    <p:extLst>
      <p:ext uri="{BB962C8B-B14F-4D97-AF65-F5344CB8AC3E}">
        <p14:creationId xmlns:p14="http://schemas.microsoft.com/office/powerpoint/2010/main" val="301858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Compset" pitchFamily="2" charset="-78"/>
              </a:rPr>
              <a:t>رشد جريان مقاومت</a:t>
            </a:r>
            <a:endParaRPr lang="fa-IR" dirty="0">
              <a:cs typeface="B Compset" pitchFamily="2" charset="-78"/>
            </a:endParaRPr>
          </a:p>
        </p:txBody>
      </p:sp>
      <p:sp>
        <p:nvSpPr>
          <p:cNvPr id="3" name="Content Placeholder 2"/>
          <p:cNvSpPr>
            <a:spLocks noGrp="1"/>
          </p:cNvSpPr>
          <p:nvPr>
            <p:ph idx="1"/>
          </p:nvPr>
        </p:nvSpPr>
        <p:spPr/>
        <p:txBody>
          <a:bodyPr>
            <a:normAutofit/>
          </a:bodyPr>
          <a:lstStyle/>
          <a:p>
            <a:r>
              <a:rPr lang="fa-IR" dirty="0" smtClean="0">
                <a:cs typeface="B Compset" pitchFamily="2" charset="-78"/>
              </a:rPr>
              <a:t>جهاد اسلامي فلسطين (سال 1980) و حماس بعنوان شاخه اخوان المسلمين در فلسطين (سال 1987) و حزب الله در لبنان (حدود سالهاي 5-1982) تشكيل شدند. </a:t>
            </a:r>
          </a:p>
          <a:p>
            <a:r>
              <a:rPr lang="fa-IR" dirty="0" smtClean="0">
                <a:cs typeface="B Compset" pitchFamily="2" charset="-78"/>
              </a:rPr>
              <a:t>بار ديگر درگيري مسلحانه با اسرائيلي‌ها زنده شد و گروههاي جديد التاسيس، خلأ مقاومت را پركردند.</a:t>
            </a:r>
          </a:p>
          <a:p>
            <a:r>
              <a:rPr lang="fa-IR" dirty="0" smtClean="0">
                <a:cs typeface="B Compset" pitchFamily="2" charset="-78"/>
              </a:rPr>
              <a:t>انتفاضه اول فلسطين در 1987 آغاز شد. </a:t>
            </a:r>
          </a:p>
          <a:p>
            <a:r>
              <a:rPr lang="fa-IR" dirty="0" smtClean="0">
                <a:cs typeface="B Compset" pitchFamily="2" charset="-78"/>
              </a:rPr>
              <a:t>در سپتامبر 2000 با ورود آريل شارون و 2000 سرباز اسرائيلي به مسجدالأقصي انتفاضه دوم شكل گرفت. </a:t>
            </a:r>
          </a:p>
        </p:txBody>
      </p:sp>
    </p:spTree>
    <p:extLst>
      <p:ext uri="{BB962C8B-B14F-4D97-AF65-F5344CB8AC3E}">
        <p14:creationId xmlns:p14="http://schemas.microsoft.com/office/powerpoint/2010/main" val="29133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Compset" pitchFamily="2" charset="-78"/>
              </a:rPr>
              <a:t>جايگاه آمريكا</a:t>
            </a:r>
            <a:endParaRPr lang="fa-IR" dirty="0">
              <a:cs typeface="B Compset" pitchFamily="2" charset="-78"/>
            </a:endParaRPr>
          </a:p>
        </p:txBody>
      </p:sp>
      <p:sp>
        <p:nvSpPr>
          <p:cNvPr id="3" name="Content Placeholder 2"/>
          <p:cNvSpPr>
            <a:spLocks noGrp="1"/>
          </p:cNvSpPr>
          <p:nvPr>
            <p:ph idx="1"/>
          </p:nvPr>
        </p:nvSpPr>
        <p:spPr/>
        <p:txBody>
          <a:bodyPr>
            <a:noAutofit/>
          </a:bodyPr>
          <a:lstStyle/>
          <a:p>
            <a:r>
              <a:rPr lang="fa-IR" sz="2600" dirty="0" smtClean="0">
                <a:cs typeface="B Compset" pitchFamily="2" charset="-78"/>
              </a:rPr>
              <a:t>آمريكا از جنگ جهاني دوم و با حمله اتمي به ژاپن، سري در سرها آورد. اين كشور نيز به سرعت به يك استعمارگر بدل شد و در 70 سال اخير، دهها جنايت انجام داد.</a:t>
            </a:r>
          </a:p>
          <a:p>
            <a:r>
              <a:rPr lang="fa-IR" sz="2600" dirty="0" smtClean="0">
                <a:cs typeface="B Compset" pitchFamily="2" charset="-78"/>
              </a:rPr>
              <a:t>آمريكا گرچه در پايان دوره استعمار بروز جدي يافت اما در دوره استعمار نو، عمده حكام دست نشانده وابسته به او بودند.</a:t>
            </a:r>
          </a:p>
          <a:p>
            <a:r>
              <a:rPr lang="fa-IR" sz="2600" dirty="0" smtClean="0">
                <a:cs typeface="B Compset" pitchFamily="2" charset="-78"/>
              </a:rPr>
              <a:t>پس از فروپاشي شوروي در 1990 تكتاز ميدان شد و پس از جنگ كويت، طرح «خاورميانه بزرگ» را آغاز كرد. با شكست آن پس از 11 سپتامبر طرح «خاورميانه جديد» را به اجرا درآورد.</a:t>
            </a:r>
          </a:p>
          <a:p>
            <a:r>
              <a:rPr lang="fa-IR" sz="2600" dirty="0" smtClean="0">
                <a:cs typeface="B Compset" pitchFamily="2" charset="-78"/>
              </a:rPr>
              <a:t>گرچه سيطره فرهنگ آمريكايي با كمك رسانه صورت گرفته اما جنايات اين كشور، آن را منفور ملتها و در عين حال، رقيب فعلي جريان اسلامگر قرار داده است.</a:t>
            </a:r>
            <a:endParaRPr lang="fa-IR" sz="2600" dirty="0">
              <a:cs typeface="B Compset" pitchFamily="2" charset="-78"/>
            </a:endParaRPr>
          </a:p>
        </p:txBody>
      </p:sp>
    </p:spTree>
    <p:extLst>
      <p:ext uri="{BB962C8B-B14F-4D97-AF65-F5344CB8AC3E}">
        <p14:creationId xmlns:p14="http://schemas.microsoft.com/office/powerpoint/2010/main" val="2044551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660" y="919261"/>
            <a:ext cx="7773666" cy="5030019"/>
          </a:xfrm>
        </p:spPr>
      </p:pic>
    </p:spTree>
    <p:extLst>
      <p:ext uri="{BB962C8B-B14F-4D97-AF65-F5344CB8AC3E}">
        <p14:creationId xmlns:p14="http://schemas.microsoft.com/office/powerpoint/2010/main" val="3233424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Compset" pitchFamily="2" charset="-78"/>
              </a:rPr>
              <a:t>بيداري اسلامي</a:t>
            </a:r>
            <a:endParaRPr lang="fa-IR" dirty="0">
              <a:cs typeface="B Compset" pitchFamily="2" charset="-78"/>
            </a:endParaRPr>
          </a:p>
        </p:txBody>
      </p:sp>
      <p:sp>
        <p:nvSpPr>
          <p:cNvPr id="3" name="Content Placeholder 2"/>
          <p:cNvSpPr>
            <a:spLocks noGrp="1"/>
          </p:cNvSpPr>
          <p:nvPr>
            <p:ph idx="1"/>
          </p:nvPr>
        </p:nvSpPr>
        <p:spPr/>
        <p:txBody>
          <a:bodyPr/>
          <a:lstStyle/>
          <a:p>
            <a:r>
              <a:rPr lang="fa-IR" dirty="0" smtClean="0">
                <a:cs typeface="B Compset" pitchFamily="2" charset="-78"/>
              </a:rPr>
              <a:t>سال 2001 به برجهاي دوقلو حمله مي‌شود. آمريكا به اين بهانه در 2002 به افغانستان و در 2003 به عراق حمله مي كند. </a:t>
            </a:r>
          </a:p>
          <a:p>
            <a:r>
              <a:rPr lang="fa-IR" dirty="0" smtClean="0">
                <a:cs typeface="B Compset" pitchFamily="2" charset="-78"/>
              </a:rPr>
              <a:t>حزب‌الله در 2000 و 2006 (جنگ 33 روزه) و حماس در </a:t>
            </a:r>
            <a:r>
              <a:rPr lang="fa-IR" dirty="0">
                <a:cs typeface="B Compset" pitchFamily="2" charset="-78"/>
              </a:rPr>
              <a:t>2009 (جنگ 22 روزه) </a:t>
            </a:r>
            <a:r>
              <a:rPr lang="fa-IR" dirty="0" smtClean="0">
                <a:cs typeface="B Compset" pitchFamily="2" charset="-78"/>
              </a:rPr>
              <a:t>اسرائيل را شكست مي‌دهند. </a:t>
            </a:r>
          </a:p>
          <a:p>
            <a:r>
              <a:rPr lang="fa-IR" dirty="0" smtClean="0">
                <a:cs typeface="B Compset" pitchFamily="2" charset="-78"/>
              </a:rPr>
              <a:t> 2011 جريان بيداري اسلامي موسوم به ربيع عربي در تونس، مصر، ليبي، بحرين و يمن شكل مي‌گيرد.</a:t>
            </a:r>
          </a:p>
          <a:p>
            <a:r>
              <a:rPr lang="fa-IR" dirty="0" smtClean="0">
                <a:cs typeface="B Compset" pitchFamily="2" charset="-78"/>
              </a:rPr>
              <a:t>دشمن سعي مي‌كند با كشاندن ماجرا به سوريه، دستاوردهاي اين حركت را كاهش دهد و ميان شيعه و سني جدايي افكند. </a:t>
            </a:r>
            <a:endParaRPr lang="fa-IR" dirty="0">
              <a:cs typeface="B Compset" pitchFamily="2" charset="-78"/>
            </a:endParaRPr>
          </a:p>
        </p:txBody>
      </p:sp>
    </p:spTree>
    <p:extLst>
      <p:ext uri="{BB962C8B-B14F-4D97-AF65-F5344CB8AC3E}">
        <p14:creationId xmlns:p14="http://schemas.microsoft.com/office/powerpoint/2010/main" val="823464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Compset" pitchFamily="2" charset="-78"/>
              </a:rPr>
              <a:t>نتايج و نكات</a:t>
            </a:r>
            <a:endParaRPr lang="fa-IR" dirty="0">
              <a:cs typeface="B Compset" pitchFamily="2" charset="-78"/>
            </a:endParaRPr>
          </a:p>
        </p:txBody>
      </p:sp>
      <p:sp>
        <p:nvSpPr>
          <p:cNvPr id="3" name="Content Placeholder 2"/>
          <p:cNvSpPr>
            <a:spLocks noGrp="1"/>
          </p:cNvSpPr>
          <p:nvPr>
            <p:ph idx="1"/>
          </p:nvPr>
        </p:nvSpPr>
        <p:spPr/>
        <p:txBody>
          <a:bodyPr>
            <a:normAutofit lnSpcReduction="10000"/>
          </a:bodyPr>
          <a:lstStyle/>
          <a:p>
            <a:r>
              <a:rPr lang="fa-IR" dirty="0" smtClean="0">
                <a:cs typeface="B Compset" pitchFamily="2" charset="-78"/>
              </a:rPr>
              <a:t>با ارائه تجربه منفي دو رقيب غربگرا و ناسيوناليست چپ، تنها گفتماني كه مجال بروز نيافته و سركوب شده بود، جريان اسلامگرا بود. </a:t>
            </a:r>
          </a:p>
          <a:p>
            <a:r>
              <a:rPr lang="fa-IR" dirty="0" smtClean="0">
                <a:cs typeface="B Compset" pitchFamily="2" charset="-78"/>
              </a:rPr>
              <a:t>محوريت يافتن اخوان المسلمين در همه اين تحولات، خود نشانه ديگري بر اسلاميت اين حركتهاست.</a:t>
            </a:r>
          </a:p>
          <a:p>
            <a:r>
              <a:rPr lang="fa-IR" dirty="0" smtClean="0">
                <a:cs typeface="B Compset" pitchFamily="2" charset="-78"/>
              </a:rPr>
              <a:t>نبايد فراموش كرد كه اخوان، يك جريان سني اصلاح‌طلب است و انتظار حركتهاي انقلابي از او نيست. </a:t>
            </a:r>
            <a:endParaRPr lang="fa-IR" dirty="0" smtClean="0">
              <a:cs typeface="B Compset" pitchFamily="2" charset="-78"/>
            </a:endParaRPr>
          </a:p>
          <a:p>
            <a:r>
              <a:rPr lang="fa-IR" dirty="0" smtClean="0">
                <a:cs typeface="B Compset" pitchFamily="2" charset="-78"/>
              </a:rPr>
              <a:t>اسلامگرايان از ديرباز دو جريان عقل‌‌گرا و سلفي بوده‌اند كه برخي گرايشات جريان سلفي، تكفيري و افراطي‌اند.</a:t>
            </a:r>
            <a:endParaRPr lang="fa-IR" dirty="0" smtClean="0">
              <a:cs typeface="B Compset" pitchFamily="2" charset="-78"/>
            </a:endParaRPr>
          </a:p>
        </p:txBody>
      </p:sp>
    </p:spTree>
    <p:extLst>
      <p:ext uri="{BB962C8B-B14F-4D97-AF65-F5344CB8AC3E}">
        <p14:creationId xmlns:p14="http://schemas.microsoft.com/office/powerpoint/2010/main" val="2058575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FF0000"/>
                </a:solidFill>
                <a:cs typeface="B Compset" pitchFamily="2" charset="-78"/>
              </a:rPr>
              <a:t>ب) تحليل علّي انقلاب‌ها</a:t>
            </a:r>
            <a:endParaRPr lang="fa-IR" dirty="0">
              <a:solidFill>
                <a:srgbClr val="FF0000"/>
              </a:solidFill>
              <a:cs typeface="B Compset" pitchFamily="2" charset="-78"/>
            </a:endParaRPr>
          </a:p>
        </p:txBody>
      </p:sp>
      <p:sp>
        <p:nvSpPr>
          <p:cNvPr id="3" name="Content Placeholder 2"/>
          <p:cNvSpPr>
            <a:spLocks noGrp="1"/>
          </p:cNvSpPr>
          <p:nvPr>
            <p:ph idx="1"/>
          </p:nvPr>
        </p:nvSpPr>
        <p:spPr/>
        <p:txBody>
          <a:bodyPr/>
          <a:lstStyle/>
          <a:p>
            <a:r>
              <a:rPr lang="fa-IR" dirty="0" smtClean="0">
                <a:cs typeface="B Compset" pitchFamily="2" charset="-78"/>
              </a:rPr>
              <a:t>آيا خودسوزي بوعزيزي در تونس علت شكل‌گيري انقلاب‌هاي اخير است؟ آيا كشته شدن مشكوك فرزند امام علت شكل‌گيري انقلاب اسلامي در ايران بود؟</a:t>
            </a:r>
          </a:p>
          <a:p>
            <a:r>
              <a:rPr lang="fa-IR" dirty="0" smtClean="0">
                <a:cs typeface="B Compset" pitchFamily="2" charset="-78"/>
              </a:rPr>
              <a:t>آيا «نارضايتي» مردم از شرايط اقتصادي، فرهنگي و سياسي عامل شكل‌گيري انقلاب‌هاي اخير است؟</a:t>
            </a:r>
          </a:p>
          <a:p>
            <a:r>
              <a:rPr lang="fa-IR" dirty="0" smtClean="0">
                <a:cs typeface="B Compset" pitchFamily="2" charset="-78"/>
              </a:rPr>
              <a:t>بنظر مي‌رسد اولي، عامل نهايي و دومي، عامل مياني است ولي اينها نمي‌توانند بازگوكننده نوع جهت‌گيري انقلاب‌ يا عامل اصلي انقلاب باشند.</a:t>
            </a:r>
            <a:endParaRPr lang="fa-IR" dirty="0">
              <a:cs typeface="B Compset" pitchFamily="2" charset="-78"/>
            </a:endParaRPr>
          </a:p>
        </p:txBody>
      </p:sp>
    </p:spTree>
    <p:extLst>
      <p:ext uri="{BB962C8B-B14F-4D97-AF65-F5344CB8AC3E}">
        <p14:creationId xmlns:p14="http://schemas.microsoft.com/office/powerpoint/2010/main" val="3961439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Compset" pitchFamily="2" charset="-78"/>
              </a:rPr>
              <a:t>انقلاب، تغيير در جهت‌گيري</a:t>
            </a:r>
            <a:endParaRPr lang="fa-IR" dirty="0">
              <a:cs typeface="B Compset" pitchFamily="2" charset="-78"/>
            </a:endParaRPr>
          </a:p>
        </p:txBody>
      </p:sp>
      <p:sp>
        <p:nvSpPr>
          <p:cNvPr id="3" name="Content Placeholder 2"/>
          <p:cNvSpPr>
            <a:spLocks noGrp="1"/>
          </p:cNvSpPr>
          <p:nvPr>
            <p:ph idx="1"/>
          </p:nvPr>
        </p:nvSpPr>
        <p:spPr/>
        <p:txBody>
          <a:bodyPr/>
          <a:lstStyle/>
          <a:p>
            <a:r>
              <a:rPr lang="fa-IR" dirty="0" smtClean="0">
                <a:cs typeface="B Compset" pitchFamily="2" charset="-78"/>
              </a:rPr>
              <a:t>عامل اصلي انقلاب آن است كه مردم از «حكومت»، «مدل» و «گفتمان حاكم» در اصلاح وضع‌شان نااميد مي‌شوند و آنگاه به تغيير اساسي – انقلاب- روي مي‌آورند لذاست كه هر تغييري را انقلاب نمي‌نامند.</a:t>
            </a:r>
          </a:p>
          <a:p>
            <a:r>
              <a:rPr lang="fa-IR" dirty="0" smtClean="0">
                <a:cs typeface="B Compset" pitchFamily="2" charset="-78"/>
              </a:rPr>
              <a:t>اينجاست </a:t>
            </a:r>
            <a:r>
              <a:rPr lang="fa-IR" smtClean="0">
                <a:cs typeface="B Compset" pitchFamily="2" charset="-78"/>
              </a:rPr>
              <a:t>كه «جهت‌گيري» </a:t>
            </a:r>
            <a:r>
              <a:rPr lang="fa-IR" dirty="0" smtClean="0">
                <a:cs typeface="B Compset" pitchFamily="2" charset="-78"/>
              </a:rPr>
              <a:t>مورد توجه مردم رخ مي‌نمايد و بعنوان عامل اصلي انقلاب تبيين مي‌شود. يعني نوع اداره حكومت در ابعاد مختلف كه در ذيل نوعي ايدئولوژي يا مكتب فكري خاص صورت مي‌گيرد.</a:t>
            </a:r>
            <a:endParaRPr lang="fa-IR" dirty="0">
              <a:cs typeface="B Compset" pitchFamily="2" charset="-78"/>
            </a:endParaRPr>
          </a:p>
        </p:txBody>
      </p:sp>
    </p:spTree>
    <p:extLst>
      <p:ext uri="{BB962C8B-B14F-4D97-AF65-F5344CB8AC3E}">
        <p14:creationId xmlns:p14="http://schemas.microsoft.com/office/powerpoint/2010/main" val="2491364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Compset" pitchFamily="2" charset="-78"/>
              </a:rPr>
              <a:t>مردم به كه دل سپردند</a:t>
            </a:r>
            <a:endParaRPr lang="fa-IR" dirty="0">
              <a:cs typeface="B Compset" pitchFamily="2" charset="-78"/>
            </a:endParaRPr>
          </a:p>
        </p:txBody>
      </p:sp>
      <p:sp>
        <p:nvSpPr>
          <p:cNvPr id="3" name="Content Placeholder 2"/>
          <p:cNvSpPr>
            <a:spLocks noGrp="1"/>
          </p:cNvSpPr>
          <p:nvPr>
            <p:ph idx="1"/>
          </p:nvPr>
        </p:nvSpPr>
        <p:spPr/>
        <p:txBody>
          <a:bodyPr/>
          <a:lstStyle/>
          <a:p>
            <a:r>
              <a:rPr lang="fa-IR" dirty="0" smtClean="0">
                <a:cs typeface="B Compset" pitchFamily="2" charset="-78"/>
              </a:rPr>
              <a:t>براي فهم روح انقلاب بايد ديد مردم براي حل مشكلات خود به كدام راهكار و تيم دل مي‌بندند. </a:t>
            </a:r>
          </a:p>
          <a:p>
            <a:r>
              <a:rPr lang="fa-IR" dirty="0" smtClean="0">
                <a:cs typeface="B Compset" pitchFamily="2" charset="-78"/>
              </a:rPr>
              <a:t>جريانات سوسياليست؟ ملي‌گرا؟ غربگرا؟ يا اسلامگرا؟</a:t>
            </a:r>
          </a:p>
          <a:p>
            <a:r>
              <a:rPr lang="fa-IR" dirty="0" smtClean="0">
                <a:cs typeface="B Compset" pitchFamily="2" charset="-78"/>
              </a:rPr>
              <a:t>روي كار آمدن اسلامگرايان در همه اين كشورها با انتخابات نشانگر «جهت گيري اسلامي» اين انقلاب‌هاست.</a:t>
            </a:r>
          </a:p>
          <a:p>
            <a:r>
              <a:rPr lang="fa-IR" dirty="0" smtClean="0">
                <a:cs typeface="B Compset" pitchFamily="2" charset="-78"/>
              </a:rPr>
              <a:t>از همين روست كه نشانه‌هايي چون آغاز حركتها از نمازهاي جمعه و شعارهاي «الله اكبر» معنادارند و صرفاً علائمي ظاهري نيستند.</a:t>
            </a:r>
            <a:endParaRPr lang="fa-IR" dirty="0">
              <a:cs typeface="B Compset" pitchFamily="2" charset="-78"/>
            </a:endParaRPr>
          </a:p>
        </p:txBody>
      </p:sp>
    </p:spTree>
    <p:extLst>
      <p:ext uri="{BB962C8B-B14F-4D97-AF65-F5344CB8AC3E}">
        <p14:creationId xmlns:p14="http://schemas.microsoft.com/office/powerpoint/2010/main" val="2466787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Compset" pitchFamily="2" charset="-78"/>
              </a:rPr>
              <a:t>مخاطرات</a:t>
            </a:r>
            <a:endParaRPr lang="fa-IR" dirty="0">
              <a:solidFill>
                <a:srgbClr val="FF0000"/>
              </a:solidFill>
              <a:cs typeface="B Compset" pitchFamily="2" charset="-78"/>
            </a:endParaRPr>
          </a:p>
        </p:txBody>
      </p:sp>
      <p:sp>
        <p:nvSpPr>
          <p:cNvPr id="3" name="Content Placeholder 2"/>
          <p:cNvSpPr>
            <a:spLocks noGrp="1"/>
          </p:cNvSpPr>
          <p:nvPr>
            <p:ph idx="1"/>
          </p:nvPr>
        </p:nvSpPr>
        <p:spPr/>
        <p:txBody>
          <a:bodyPr>
            <a:normAutofit fontScale="92500"/>
          </a:bodyPr>
          <a:lstStyle/>
          <a:p>
            <a:r>
              <a:rPr lang="fa-IR" dirty="0" smtClean="0">
                <a:cs typeface="B Compset" pitchFamily="2" charset="-78"/>
              </a:rPr>
              <a:t>ناكارآمدي اسلامگرايان در مديريت كشورها و خصوصاً رفع مسائل اقتصادي </a:t>
            </a:r>
          </a:p>
          <a:p>
            <a:r>
              <a:rPr lang="fa-IR" dirty="0" smtClean="0">
                <a:cs typeface="B Compset" pitchFamily="2" charset="-78"/>
              </a:rPr>
              <a:t>اختلاف افكني ميان شيعه و سني</a:t>
            </a:r>
          </a:p>
          <a:p>
            <a:r>
              <a:rPr lang="fa-IR" dirty="0" smtClean="0">
                <a:cs typeface="B Compset" pitchFamily="2" charset="-78"/>
              </a:rPr>
              <a:t>رشد جريانات تندرو و تكفيري بعنوان مانع رشد و </a:t>
            </a:r>
            <a:r>
              <a:rPr lang="fa-IR" dirty="0" smtClean="0">
                <a:cs typeface="B Compset" pitchFamily="2" charset="-78"/>
              </a:rPr>
              <a:t>وحدت مسلمانان</a:t>
            </a:r>
            <a:endParaRPr lang="fa-IR" dirty="0" smtClean="0">
              <a:cs typeface="B Compset" pitchFamily="2" charset="-78"/>
            </a:endParaRPr>
          </a:p>
          <a:p>
            <a:r>
              <a:rPr lang="fa-IR" dirty="0" smtClean="0">
                <a:cs typeface="B Compset" pitchFamily="2" charset="-78"/>
              </a:rPr>
              <a:t>مساله حضور دين در عرصه اجتماع و خطر سكولاريزم بدليل فشارهاي غربي و ضعف </a:t>
            </a:r>
            <a:r>
              <a:rPr lang="fa-IR" dirty="0" smtClean="0">
                <a:cs typeface="B Compset" pitchFamily="2" charset="-78"/>
              </a:rPr>
              <a:t>دستگاه علما </a:t>
            </a:r>
            <a:r>
              <a:rPr lang="fa-IR" dirty="0" smtClean="0">
                <a:cs typeface="B Compset" pitchFamily="2" charset="-78"/>
              </a:rPr>
              <a:t>در جهان اهل سنت</a:t>
            </a:r>
          </a:p>
          <a:p>
            <a:r>
              <a:rPr lang="fa-IR" dirty="0" smtClean="0">
                <a:cs typeface="B Compset" pitchFamily="2" charset="-78"/>
              </a:rPr>
              <a:t>سيطره فرهنگي غرب در جهان اسلام و انحراف تدريجي</a:t>
            </a:r>
          </a:p>
          <a:p>
            <a:r>
              <a:rPr lang="fa-IR" dirty="0" smtClean="0">
                <a:cs typeface="B Compset" pitchFamily="2" charset="-78"/>
              </a:rPr>
              <a:t>مساله سوريه و جدايي‌افكني ميان اين بيداري و خط مقاومت</a:t>
            </a:r>
            <a:endParaRPr lang="fa-IR" dirty="0">
              <a:cs typeface="B Compset" pitchFamily="2" charset="-78"/>
            </a:endParaRPr>
          </a:p>
        </p:txBody>
      </p:sp>
    </p:spTree>
    <p:extLst>
      <p:ext uri="{BB962C8B-B14F-4D97-AF65-F5344CB8AC3E}">
        <p14:creationId xmlns:p14="http://schemas.microsoft.com/office/powerpoint/2010/main" val="2788538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0079" y="332656"/>
            <a:ext cx="8368011" cy="6278795"/>
          </a:xfrm>
        </p:spPr>
      </p:pic>
    </p:spTree>
    <p:extLst>
      <p:ext uri="{BB962C8B-B14F-4D97-AF65-F5344CB8AC3E}">
        <p14:creationId xmlns:p14="http://schemas.microsoft.com/office/powerpoint/2010/main" val="2838849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FF0000"/>
                </a:solidFill>
                <a:cs typeface="B Compset" pitchFamily="2" charset="-78"/>
              </a:rPr>
              <a:t>الف) تحليل تاريخي</a:t>
            </a:r>
            <a:endParaRPr lang="fa-IR" dirty="0">
              <a:solidFill>
                <a:srgbClr val="FF0000"/>
              </a:solidFill>
              <a:cs typeface="B Compset" pitchFamily="2" charset="-78"/>
            </a:endParaRPr>
          </a:p>
        </p:txBody>
      </p:sp>
      <p:sp>
        <p:nvSpPr>
          <p:cNvPr id="3" name="Content Placeholder 2"/>
          <p:cNvSpPr>
            <a:spLocks noGrp="1"/>
          </p:cNvSpPr>
          <p:nvPr>
            <p:ph idx="1"/>
          </p:nvPr>
        </p:nvSpPr>
        <p:spPr/>
        <p:txBody>
          <a:bodyPr>
            <a:noAutofit/>
          </a:bodyPr>
          <a:lstStyle/>
          <a:p>
            <a:r>
              <a:rPr lang="fa-IR" sz="2800" dirty="0" smtClean="0">
                <a:cs typeface="B Compset" pitchFamily="2" charset="-78"/>
              </a:rPr>
              <a:t>غرب و خصوصا انگلستان با انقلاب صنعتي – استفاده از </a:t>
            </a:r>
            <a:r>
              <a:rPr lang="fa-IR" sz="2800" dirty="0" smtClean="0">
                <a:cs typeface="B Compset" pitchFamily="2" charset="-78"/>
              </a:rPr>
              <a:t>موتور بخار و ماشين و </a:t>
            </a:r>
            <a:r>
              <a:rPr lang="fa-IR" sz="2800" dirty="0" smtClean="0">
                <a:cs typeface="B Compset" pitchFamily="2" charset="-78"/>
              </a:rPr>
              <a:t>متحول شدن تكنولوژي- از اوايل قرن 18 ميلادي دچار تحول شگرفي در پيشرفت علمي و صنعتي شد كه منشأ دست‌اندازي به نقاط ديگر جهان را ايجاد و پديده «استعمار» را نيز رقم زد. </a:t>
            </a:r>
            <a:endParaRPr lang="fa-IR" sz="2800" dirty="0">
              <a:cs typeface="B Compset" pitchFamily="2" charset="-78"/>
            </a:endParaRPr>
          </a:p>
          <a:p>
            <a:r>
              <a:rPr lang="fa-IR" sz="2800" dirty="0" smtClean="0">
                <a:cs typeface="B Compset" pitchFamily="2" charset="-78"/>
              </a:rPr>
              <a:t>انقلاب فرانسه نيز در 1789 موجي از دموكراسي و آزادي غربي را هويدا نمود و تحولات مهمي را رقم زد. جنگ جهاني دوم از 1939 تا 1945 ادامه يافت. ساختار جديد جهان(سازمان ملل) در 1945 شكل گرفت.</a:t>
            </a:r>
          </a:p>
          <a:p>
            <a:r>
              <a:rPr lang="fa-IR" sz="2800" dirty="0" smtClean="0">
                <a:cs typeface="B Compset" pitchFamily="2" charset="-78"/>
              </a:rPr>
              <a:t>مسلمانان در دو قرن اخير، عمدتا در قيموميت سه امپراطوري:</a:t>
            </a:r>
          </a:p>
          <a:p>
            <a:pPr marL="0" indent="0">
              <a:buNone/>
            </a:pPr>
            <a:r>
              <a:rPr lang="fa-IR" sz="2800" dirty="0" smtClean="0">
                <a:cs typeface="B Compset" pitchFamily="2" charset="-78"/>
              </a:rPr>
              <a:t>عثماني </a:t>
            </a:r>
            <a:r>
              <a:rPr lang="fa-IR" sz="2400" dirty="0" smtClean="0">
                <a:cs typeface="B Compset" pitchFamily="2" charset="-78"/>
              </a:rPr>
              <a:t>(در خاورميانه، شمال آفريقا و جنوب شرقي اروپا و قفقاز)</a:t>
            </a:r>
            <a:r>
              <a:rPr lang="fa-IR" sz="2800" dirty="0" smtClean="0">
                <a:cs typeface="B Compset" pitchFamily="2" charset="-78"/>
              </a:rPr>
              <a:t>، صفوي</a:t>
            </a:r>
            <a:r>
              <a:rPr lang="fa-IR" sz="2400" dirty="0" smtClean="0">
                <a:cs typeface="B Compset" pitchFamily="2" charset="-78"/>
              </a:rPr>
              <a:t>(در ايران بزرگ)</a:t>
            </a:r>
            <a:r>
              <a:rPr lang="fa-IR" sz="2800" dirty="0" smtClean="0">
                <a:cs typeface="B Compset" pitchFamily="2" charset="-78"/>
              </a:rPr>
              <a:t> و  گوركاني</a:t>
            </a:r>
            <a:r>
              <a:rPr lang="fa-IR" sz="2400" dirty="0" smtClean="0">
                <a:cs typeface="B Compset" pitchFamily="2" charset="-78"/>
              </a:rPr>
              <a:t>(در هند – انقراض توسط انگلستان در 1857)</a:t>
            </a:r>
            <a:r>
              <a:rPr lang="fa-IR" sz="2800" dirty="0" smtClean="0">
                <a:cs typeface="B Compset" pitchFamily="2" charset="-78"/>
              </a:rPr>
              <a:t> بودند.</a:t>
            </a:r>
          </a:p>
          <a:p>
            <a:endParaRPr lang="fa-IR" sz="2800" dirty="0">
              <a:cs typeface="B Compset" pitchFamily="2" charset="-78"/>
            </a:endParaRPr>
          </a:p>
        </p:txBody>
      </p:sp>
    </p:spTree>
    <p:extLst>
      <p:ext uri="{BB962C8B-B14F-4D97-AF65-F5344CB8AC3E}">
        <p14:creationId xmlns:p14="http://schemas.microsoft.com/office/powerpoint/2010/main" val="134388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 b="29716"/>
          <a:stretch/>
        </p:blipFill>
        <p:spPr>
          <a:xfrm>
            <a:off x="683568" y="332656"/>
            <a:ext cx="7718040" cy="6079420"/>
          </a:xfrm>
        </p:spPr>
      </p:pic>
    </p:spTree>
    <p:extLst>
      <p:ext uri="{BB962C8B-B14F-4D97-AF65-F5344CB8AC3E}">
        <p14:creationId xmlns:p14="http://schemas.microsoft.com/office/powerpoint/2010/main" val="2401436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Compset" pitchFamily="2" charset="-78"/>
              </a:rPr>
              <a:t>فروپاشي عثماني</a:t>
            </a:r>
            <a:endParaRPr lang="fa-IR" dirty="0">
              <a:cs typeface="B Compset" pitchFamily="2" charset="-78"/>
            </a:endParaRPr>
          </a:p>
        </p:txBody>
      </p:sp>
      <p:sp>
        <p:nvSpPr>
          <p:cNvPr id="3" name="Content Placeholder 2"/>
          <p:cNvSpPr>
            <a:spLocks noGrp="1"/>
          </p:cNvSpPr>
          <p:nvPr>
            <p:ph idx="1"/>
          </p:nvPr>
        </p:nvSpPr>
        <p:spPr>
          <a:xfrm>
            <a:off x="467544" y="1556792"/>
            <a:ext cx="8229600" cy="4525963"/>
          </a:xfrm>
        </p:spPr>
        <p:txBody>
          <a:bodyPr>
            <a:normAutofit fontScale="92500" lnSpcReduction="20000"/>
          </a:bodyPr>
          <a:lstStyle/>
          <a:p>
            <a:r>
              <a:rPr lang="fa-IR" dirty="0" smtClean="0">
                <a:cs typeface="B Compset" pitchFamily="2" charset="-78"/>
              </a:rPr>
              <a:t>در جريان </a:t>
            </a:r>
            <a:r>
              <a:rPr lang="fa-IR" dirty="0">
                <a:cs typeface="B Compset" pitchFamily="2" charset="-78"/>
              </a:rPr>
              <a:t>جنگ جهاني </a:t>
            </a:r>
            <a:r>
              <a:rPr lang="fa-IR" dirty="0" smtClean="0">
                <a:cs typeface="B Compset" pitchFamily="2" charset="-78"/>
              </a:rPr>
              <a:t>اول</a:t>
            </a:r>
            <a:r>
              <a:rPr lang="fa-IR" sz="2400" dirty="0" smtClean="0">
                <a:cs typeface="B Compset" pitchFamily="2" charset="-78"/>
              </a:rPr>
              <a:t>(1914-1918</a:t>
            </a:r>
            <a:r>
              <a:rPr lang="fa-IR" sz="2400" dirty="0">
                <a:cs typeface="B Compset" pitchFamily="2" charset="-78"/>
              </a:rPr>
              <a:t>)</a:t>
            </a:r>
            <a:r>
              <a:rPr lang="fa-IR" dirty="0">
                <a:cs typeface="B Compset" pitchFamily="2" charset="-78"/>
              </a:rPr>
              <a:t> </a:t>
            </a:r>
            <a:r>
              <a:rPr lang="fa-IR" dirty="0" smtClean="0">
                <a:cs typeface="B Compset" pitchFamily="2" charset="-78"/>
              </a:rPr>
              <a:t>عثماني با آلمانها شريك شد</a:t>
            </a:r>
            <a:r>
              <a:rPr lang="fa-IR" dirty="0">
                <a:cs typeface="B Compset" pitchFamily="2" charset="-78"/>
              </a:rPr>
              <a:t> </a:t>
            </a:r>
            <a:r>
              <a:rPr lang="fa-IR" dirty="0" smtClean="0">
                <a:cs typeface="B Compset" pitchFamily="2" charset="-78"/>
              </a:rPr>
              <a:t>ولي </a:t>
            </a:r>
            <a:r>
              <a:rPr lang="fa-IR" dirty="0">
                <a:cs typeface="B Compset" pitchFamily="2" charset="-78"/>
              </a:rPr>
              <a:t>از ارتشهاي فرانسه، انگليس و عربهاي </a:t>
            </a:r>
            <a:r>
              <a:rPr lang="fa-IR" dirty="0" smtClean="0">
                <a:cs typeface="B Compset" pitchFamily="2" charset="-78"/>
              </a:rPr>
              <a:t>هم‌پيمان‌شان! شكست خورد و دچار فروپاشي شد. </a:t>
            </a:r>
          </a:p>
          <a:p>
            <a:pPr marL="0" indent="0">
              <a:buNone/>
            </a:pPr>
            <a:endParaRPr lang="fa-IR" sz="1600" dirty="0" smtClean="0">
              <a:cs typeface="B Compset" pitchFamily="2" charset="-78"/>
            </a:endParaRPr>
          </a:p>
          <a:p>
            <a:r>
              <a:rPr lang="fa-IR" dirty="0" smtClean="0">
                <a:cs typeface="B Compset" pitchFamily="2" charset="-78"/>
              </a:rPr>
              <a:t>در </a:t>
            </a:r>
            <a:r>
              <a:rPr lang="fa-IR" dirty="0">
                <a:cs typeface="B Compset" pitchFamily="2" charset="-78"/>
              </a:rPr>
              <a:t>1917 انقلاب كمونيستي روسيه </a:t>
            </a:r>
            <a:r>
              <a:rPr lang="fa-IR" dirty="0" smtClean="0">
                <a:cs typeface="B Compset" pitchFamily="2" charset="-78"/>
              </a:rPr>
              <a:t>ايجاد گرديد </a:t>
            </a:r>
            <a:r>
              <a:rPr lang="fa-IR" dirty="0">
                <a:cs typeface="B Compset" pitchFamily="2" charset="-78"/>
              </a:rPr>
              <a:t>كه پس از چند دهه به سيطره نسبي كمونيسم در منطقه </a:t>
            </a:r>
            <a:r>
              <a:rPr lang="fa-IR" dirty="0" smtClean="0">
                <a:cs typeface="B Compset" pitchFamily="2" charset="-78"/>
              </a:rPr>
              <a:t>و جهان منجر </a:t>
            </a:r>
            <a:r>
              <a:rPr lang="fa-IR" dirty="0">
                <a:cs typeface="B Compset" pitchFamily="2" charset="-78"/>
              </a:rPr>
              <a:t>شد. </a:t>
            </a:r>
            <a:endParaRPr lang="fa-IR" dirty="0" smtClean="0">
              <a:cs typeface="B Compset" pitchFamily="2" charset="-78"/>
            </a:endParaRPr>
          </a:p>
          <a:p>
            <a:pPr marL="0" indent="0">
              <a:buNone/>
            </a:pPr>
            <a:endParaRPr lang="fa-IR" sz="2000" dirty="0">
              <a:cs typeface="B Compset" pitchFamily="2" charset="-78"/>
            </a:endParaRPr>
          </a:p>
          <a:p>
            <a:r>
              <a:rPr lang="fa-IR" dirty="0" smtClean="0">
                <a:cs typeface="B Compset" pitchFamily="2" charset="-78"/>
              </a:rPr>
              <a:t>فروپاشي عثماني بدليل رفتار بد عثماني‌ها خصوصاً با اقليتها و نيز توطئه گسترده انگليس و فرانسه صورت گرفت. به عربها وعده حكومت داده شد و برخي از آنان عليه عثماني جنگيدند اما شيعه، با وجود ظلم زيادي كه ديده بود عليه استعمار خارجي جنگيد.</a:t>
            </a:r>
          </a:p>
          <a:p>
            <a:pPr marL="0" indent="0">
              <a:buNone/>
            </a:pPr>
            <a:endParaRPr lang="fa-IR" dirty="0">
              <a:cs typeface="B Compset" pitchFamily="2" charset="-78"/>
            </a:endParaRPr>
          </a:p>
        </p:txBody>
      </p:sp>
    </p:spTree>
    <p:extLst>
      <p:ext uri="{BB962C8B-B14F-4D97-AF65-F5344CB8AC3E}">
        <p14:creationId xmlns:p14="http://schemas.microsoft.com/office/powerpoint/2010/main" val="3200792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Compset" pitchFamily="2" charset="-78"/>
              </a:rPr>
              <a:t>بحران هويتي</a:t>
            </a:r>
            <a:endParaRPr lang="fa-IR" dirty="0">
              <a:cs typeface="B Compset" pitchFamily="2" charset="-78"/>
            </a:endParaRPr>
          </a:p>
        </p:txBody>
      </p:sp>
      <p:sp>
        <p:nvSpPr>
          <p:cNvPr id="3" name="Content Placeholder 2"/>
          <p:cNvSpPr>
            <a:spLocks noGrp="1"/>
          </p:cNvSpPr>
          <p:nvPr>
            <p:ph idx="1"/>
          </p:nvPr>
        </p:nvSpPr>
        <p:spPr/>
        <p:txBody>
          <a:bodyPr>
            <a:normAutofit/>
          </a:bodyPr>
          <a:lstStyle/>
          <a:p>
            <a:r>
              <a:rPr lang="fa-IR" dirty="0" smtClean="0">
                <a:cs typeface="B Compset" pitchFamily="2" charset="-78"/>
              </a:rPr>
              <a:t>رشد صنعتي غرب در ابعاد زندگي آنان بروز يافت و مجموعاً مواجهه مسلمانان با غربي‌ها آنان را به اين سؤال رساند كه :</a:t>
            </a:r>
          </a:p>
          <a:p>
            <a:pPr marL="0" indent="0">
              <a:buNone/>
            </a:pPr>
            <a:r>
              <a:rPr lang="fa-IR" sz="5400" dirty="0">
                <a:solidFill>
                  <a:srgbClr val="FF0000"/>
                </a:solidFill>
                <a:cs typeface="B Compset" pitchFamily="2" charset="-78"/>
              </a:rPr>
              <a:t>	 </a:t>
            </a:r>
            <a:r>
              <a:rPr lang="fa-IR" sz="5400" dirty="0" smtClean="0">
                <a:solidFill>
                  <a:srgbClr val="FF0000"/>
                </a:solidFill>
                <a:cs typeface="B Compset" pitchFamily="2" charset="-78"/>
              </a:rPr>
              <a:t> «چرا ما عقب مانده ايم؟!»</a:t>
            </a:r>
          </a:p>
          <a:p>
            <a:r>
              <a:rPr lang="fa-IR" dirty="0" smtClean="0">
                <a:cs typeface="B Compset" pitchFamily="2" charset="-78"/>
              </a:rPr>
              <a:t>اين سؤال خصوصاً پس از فروپاشي عثماني(حوالي 1920) فزوني يافت و به يك «تحقير و بحران هويتي» بدل شد كه بي‌شك مهمترين مساله همه انديشمندان و مصلحان مسلمان در صد سال گذشته بوده است.</a:t>
            </a:r>
          </a:p>
        </p:txBody>
      </p:sp>
    </p:spTree>
    <p:extLst>
      <p:ext uri="{BB962C8B-B14F-4D97-AF65-F5344CB8AC3E}">
        <p14:creationId xmlns:p14="http://schemas.microsoft.com/office/powerpoint/2010/main" val="2898483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Compset" pitchFamily="2" charset="-78"/>
              </a:rPr>
              <a:t>سه پاسخ به يك بحران</a:t>
            </a:r>
            <a:endParaRPr lang="fa-IR" dirty="0">
              <a:solidFill>
                <a:srgbClr val="FF0000"/>
              </a:solidFill>
              <a:cs typeface="B Compset" pitchFamily="2" charset="-78"/>
            </a:endParaRPr>
          </a:p>
        </p:txBody>
      </p:sp>
      <p:sp>
        <p:nvSpPr>
          <p:cNvPr id="3" name="Content Placeholder 2"/>
          <p:cNvSpPr>
            <a:spLocks noGrp="1"/>
          </p:cNvSpPr>
          <p:nvPr>
            <p:ph idx="1"/>
          </p:nvPr>
        </p:nvSpPr>
        <p:spPr/>
        <p:txBody>
          <a:bodyPr>
            <a:noAutofit/>
          </a:bodyPr>
          <a:lstStyle/>
          <a:p>
            <a:r>
              <a:rPr lang="fa-IR" sz="2800" dirty="0" smtClean="0">
                <a:cs typeface="B Compset" pitchFamily="2" charset="-78"/>
              </a:rPr>
              <a:t>در مقابل اين سؤال سه پاسخ مطرح شد:</a:t>
            </a:r>
          </a:p>
          <a:p>
            <a:r>
              <a:rPr lang="fa-IR" sz="2800" dirty="0" smtClean="0">
                <a:solidFill>
                  <a:srgbClr val="FF0000"/>
                </a:solidFill>
                <a:cs typeface="B Compset" pitchFamily="2" charset="-78"/>
              </a:rPr>
              <a:t>ناسيوناليزم:</a:t>
            </a:r>
            <a:r>
              <a:rPr lang="fa-IR" sz="2800" dirty="0" smtClean="0">
                <a:cs typeface="B Compset" pitchFamily="2" charset="-78"/>
              </a:rPr>
              <a:t> </a:t>
            </a:r>
            <a:r>
              <a:rPr lang="fa-IR" sz="2400" dirty="0" smtClean="0">
                <a:cs typeface="B Compset" pitchFamily="2" charset="-78"/>
              </a:rPr>
              <a:t>عده‌اي رشد غرب را ناشي از رشد ناسيوناليزم اروپايي پس از رنسانس مي‌دانستند لذا براي سعادت مسلمانان نيز لباس ناسيوناليزم دوختند مثل نجيب عازوري عرب، تكين آلپ ترك، آخوندزاده ايراني و...</a:t>
            </a:r>
          </a:p>
          <a:p>
            <a:r>
              <a:rPr lang="fa-IR" sz="2800" dirty="0" smtClean="0">
                <a:solidFill>
                  <a:srgbClr val="FF0000"/>
                </a:solidFill>
                <a:cs typeface="B Compset" pitchFamily="2" charset="-78"/>
              </a:rPr>
              <a:t>غربگرايي:</a:t>
            </a:r>
            <a:r>
              <a:rPr lang="fa-IR" sz="2800" dirty="0" smtClean="0">
                <a:cs typeface="B Compset" pitchFamily="2" charset="-78"/>
              </a:rPr>
              <a:t> </a:t>
            </a:r>
            <a:r>
              <a:rPr lang="fa-IR" sz="2400" dirty="0" smtClean="0">
                <a:cs typeface="B Compset" pitchFamily="2" charset="-78"/>
              </a:rPr>
              <a:t>عده‌اي آن را ناشي از ترك دين و رويكرد به اراده بشري در غرب دانستند و نسخه ترك اسلام پيچيدند مثل سراحمد خان هندي، ميرزا ملكم‌خان ايراني، ضيا گلوپ ترك، طه حسين مصري و... </a:t>
            </a:r>
          </a:p>
          <a:p>
            <a:r>
              <a:rPr lang="fa-IR" sz="2800" dirty="0" smtClean="0">
                <a:solidFill>
                  <a:srgbClr val="FF0000"/>
                </a:solidFill>
                <a:cs typeface="B Compset" pitchFamily="2" charset="-78"/>
              </a:rPr>
              <a:t>اسلامگرايي:</a:t>
            </a:r>
            <a:r>
              <a:rPr lang="fa-IR" sz="2800" dirty="0" smtClean="0">
                <a:cs typeface="B Compset" pitchFamily="2" charset="-78"/>
              </a:rPr>
              <a:t> </a:t>
            </a:r>
            <a:r>
              <a:rPr lang="fa-IR" sz="2400" dirty="0" smtClean="0">
                <a:cs typeface="B Compset" pitchFamily="2" charset="-78"/>
              </a:rPr>
              <a:t>عده‌اي نيز آن را ناشي از عدم توجه به اصول اوليه و حقيقي اسلام و فاصله گرفتن از سيره سلف صالح دانستند مثل: سيدجمال، نواب، امام موسي صدر، عبده، رشيدرضا، مودودي، بناء، سيدقطب و...</a:t>
            </a:r>
            <a:endParaRPr lang="fa-IR" sz="2400" dirty="0">
              <a:cs typeface="B Compset" pitchFamily="2" charset="-78"/>
            </a:endParaRPr>
          </a:p>
        </p:txBody>
      </p:sp>
    </p:spTree>
    <p:extLst>
      <p:ext uri="{BB962C8B-B14F-4D97-AF65-F5344CB8AC3E}">
        <p14:creationId xmlns:p14="http://schemas.microsoft.com/office/powerpoint/2010/main" val="2680389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Compset" pitchFamily="2" charset="-78"/>
              </a:rPr>
              <a:t>بعد از عثماني</a:t>
            </a:r>
            <a:endParaRPr lang="fa-IR" dirty="0">
              <a:cs typeface="B Compset" pitchFamily="2" charset="-78"/>
            </a:endParaRPr>
          </a:p>
        </p:txBody>
      </p:sp>
      <p:sp>
        <p:nvSpPr>
          <p:cNvPr id="3" name="Content Placeholder 2"/>
          <p:cNvSpPr>
            <a:spLocks noGrp="1"/>
          </p:cNvSpPr>
          <p:nvPr>
            <p:ph idx="1"/>
          </p:nvPr>
        </p:nvSpPr>
        <p:spPr/>
        <p:txBody>
          <a:bodyPr>
            <a:normAutofit lnSpcReduction="10000"/>
          </a:bodyPr>
          <a:lstStyle/>
          <a:p>
            <a:r>
              <a:rPr lang="fa-IR" sz="3000" dirty="0" smtClean="0">
                <a:cs typeface="B Compset" pitchFamily="2" charset="-78"/>
              </a:rPr>
              <a:t>پس از فروپاشي عثماني، استعمار اروپايي حاكم شد. فقر و بدبختي در همه جا حاكم بود. با چپاول كشورها بتدريج </a:t>
            </a:r>
            <a:r>
              <a:rPr lang="fa-IR" sz="3000" dirty="0" smtClean="0">
                <a:solidFill>
                  <a:srgbClr val="FF0000"/>
                </a:solidFill>
                <a:cs typeface="B Compset" pitchFamily="2" charset="-78"/>
              </a:rPr>
              <a:t>«جريانات ضد اروپايي»</a:t>
            </a:r>
            <a:r>
              <a:rPr lang="fa-IR" sz="3000" dirty="0" smtClean="0">
                <a:cs typeface="B Compset" pitchFamily="2" charset="-78"/>
              </a:rPr>
              <a:t> نيز شكل گرفت و برخي جريانات به شوروي كه داراي انديشه دفاع از طبقه مستضعف بود، نزديك شدند. لذا جريانات ناسيوناليست عرب عمدتاً </a:t>
            </a:r>
            <a:r>
              <a:rPr lang="fa-IR" sz="3000" dirty="0" smtClean="0">
                <a:solidFill>
                  <a:srgbClr val="FF0000"/>
                </a:solidFill>
                <a:cs typeface="B Compset" pitchFamily="2" charset="-78"/>
              </a:rPr>
              <a:t>«چپ» </a:t>
            </a:r>
            <a:r>
              <a:rPr lang="fa-IR" sz="3000" dirty="0" smtClean="0">
                <a:cs typeface="B Compset" pitchFamily="2" charset="-78"/>
              </a:rPr>
              <a:t>بودند.</a:t>
            </a:r>
          </a:p>
          <a:p>
            <a:endParaRPr lang="fa-IR" sz="2000" dirty="0">
              <a:cs typeface="B Compset" pitchFamily="2" charset="-78"/>
            </a:endParaRPr>
          </a:p>
          <a:p>
            <a:r>
              <a:rPr lang="fa-IR" sz="3000" dirty="0" smtClean="0">
                <a:cs typeface="B Compset" pitchFamily="2" charset="-78"/>
              </a:rPr>
              <a:t>غربي‌ها براي «تثبيت ضعف» در جهان اسلام و جلوگيري از تكرار خاطره عثماني، دو اقدام جدي كردند:</a:t>
            </a:r>
          </a:p>
          <a:p>
            <a:pPr marL="0" indent="0">
              <a:buNone/>
            </a:pPr>
            <a:r>
              <a:rPr lang="fa-IR" sz="3000" dirty="0" smtClean="0">
                <a:cs typeface="B Compset" pitchFamily="2" charset="-78"/>
              </a:rPr>
              <a:t>1. تجزيه كشورهاي اسلامي به كشورهاي كوچك</a:t>
            </a:r>
          </a:p>
          <a:p>
            <a:pPr marL="0" indent="0">
              <a:buNone/>
            </a:pPr>
            <a:r>
              <a:rPr lang="fa-IR" sz="3000" dirty="0" smtClean="0">
                <a:cs typeface="B Compset" pitchFamily="2" charset="-78"/>
              </a:rPr>
              <a:t>2. ايجاد رژيم صهيونيستي داراي ارتش قوي در قلب منطقه</a:t>
            </a:r>
          </a:p>
        </p:txBody>
      </p:sp>
    </p:spTree>
    <p:extLst>
      <p:ext uri="{BB962C8B-B14F-4D97-AF65-F5344CB8AC3E}">
        <p14:creationId xmlns:p14="http://schemas.microsoft.com/office/powerpoint/2010/main" val="824722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705</TotalTime>
  <Words>1977</Words>
  <Application>Microsoft Office PowerPoint</Application>
  <PresentationFormat>On-screen Show (4:3)</PresentationFormat>
  <Paragraphs>123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بسم الله الرحمن الرحيم</vt:lpstr>
      <vt:lpstr>مقدمه...</vt:lpstr>
      <vt:lpstr>PowerPoint Presentation</vt:lpstr>
      <vt:lpstr>الف) تحليل تاريخي</vt:lpstr>
      <vt:lpstr>PowerPoint Presentation</vt:lpstr>
      <vt:lpstr>فروپاشي عثماني</vt:lpstr>
      <vt:lpstr>بحران هويتي</vt:lpstr>
      <vt:lpstr>سه پاسخ به يك بحران</vt:lpstr>
      <vt:lpstr>بعد از عثماني</vt:lpstr>
      <vt:lpstr>تشكيل اسرائيل</vt:lpstr>
      <vt:lpstr>PowerPoint Presentation</vt:lpstr>
      <vt:lpstr>رشد تدريجي جريانات اسلامگرا</vt:lpstr>
      <vt:lpstr>PowerPoint Presentation</vt:lpstr>
      <vt:lpstr>رشد ناسيوناليزم</vt:lpstr>
      <vt:lpstr>ادامه گسترش جريان ملي‌گرا</vt:lpstr>
      <vt:lpstr>افول ناسيوناليزم و رشد اسلامگرايي</vt:lpstr>
      <vt:lpstr>تحركات اسرائيلي</vt:lpstr>
      <vt:lpstr>PowerPoint Presentation</vt:lpstr>
      <vt:lpstr>سيطره اسلامگرايي</vt:lpstr>
      <vt:lpstr>ظهور جريانات اسلامگرا</vt:lpstr>
      <vt:lpstr>رشد جريان مقاومت</vt:lpstr>
      <vt:lpstr>جايگاه آمريكا</vt:lpstr>
      <vt:lpstr>PowerPoint Presentation</vt:lpstr>
      <vt:lpstr>بيداري اسلامي</vt:lpstr>
      <vt:lpstr>نتايج و نكات</vt:lpstr>
      <vt:lpstr>ب) تحليل علّي انقلاب‌ها</vt:lpstr>
      <vt:lpstr>انقلاب، تغيير در جهت‌گيري</vt:lpstr>
      <vt:lpstr>مردم به كه دل سپردند</vt:lpstr>
      <vt:lpstr>مخاطرات</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Alkomx</dc:creator>
  <cp:lastModifiedBy>Alkomx</cp:lastModifiedBy>
  <cp:revision>230</cp:revision>
  <dcterms:created xsi:type="dcterms:W3CDTF">2012-11-03T13:45:53Z</dcterms:created>
  <dcterms:modified xsi:type="dcterms:W3CDTF">2013-02-18T17:21:57Z</dcterms:modified>
</cp:coreProperties>
</file>